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36"/>
  </p:notesMasterIdLst>
  <p:sldIdLst>
    <p:sldId id="428" r:id="rId3"/>
    <p:sldId id="364" r:id="rId4"/>
    <p:sldId id="417" r:id="rId5"/>
    <p:sldId id="413" r:id="rId6"/>
    <p:sldId id="430" r:id="rId7"/>
    <p:sldId id="414" r:id="rId8"/>
    <p:sldId id="415" r:id="rId9"/>
    <p:sldId id="419" r:id="rId10"/>
    <p:sldId id="420" r:id="rId11"/>
    <p:sldId id="429" r:id="rId12"/>
    <p:sldId id="412" r:id="rId13"/>
    <p:sldId id="391" r:id="rId14"/>
    <p:sldId id="372" r:id="rId15"/>
    <p:sldId id="373" r:id="rId16"/>
    <p:sldId id="370" r:id="rId17"/>
    <p:sldId id="374" r:id="rId18"/>
    <p:sldId id="422" r:id="rId19"/>
    <p:sldId id="421" r:id="rId20"/>
    <p:sldId id="384" r:id="rId21"/>
    <p:sldId id="423" r:id="rId22"/>
    <p:sldId id="388" r:id="rId23"/>
    <p:sldId id="424" r:id="rId24"/>
    <p:sldId id="385" r:id="rId25"/>
    <p:sldId id="382" r:id="rId26"/>
    <p:sldId id="394" r:id="rId27"/>
    <p:sldId id="425" r:id="rId28"/>
    <p:sldId id="426" r:id="rId29"/>
    <p:sldId id="406" r:id="rId30"/>
    <p:sldId id="427" r:id="rId31"/>
    <p:sldId id="407" r:id="rId32"/>
    <p:sldId id="409" r:id="rId33"/>
    <p:sldId id="410" r:id="rId34"/>
    <p:sldId id="390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kop5fo4MPd6Dol12tEghTQ==" hashData="aQZUAofU7WUTJfk8eQTA9FrlDCiJXLxuADqdZiPP95wJ36QdFsm8yPaTPTcRCJpoL3+tBlSb3d74gp6oMWRXMw=="/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1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CB8"/>
    <a:srgbClr val="3366CC"/>
    <a:srgbClr val="005CB8"/>
    <a:srgbClr val="00009E"/>
    <a:srgbClr val="0000C8"/>
    <a:srgbClr val="0000FF"/>
    <a:srgbClr val="0000CC"/>
    <a:srgbClr val="6565FF"/>
    <a:srgbClr val="FF0000"/>
    <a:srgbClr val="F51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15" autoAdjust="0"/>
    <p:restoredTop sz="86400" autoAdjust="0"/>
  </p:normalViewPr>
  <p:slideViewPr>
    <p:cSldViewPr>
      <p:cViewPr varScale="1">
        <p:scale>
          <a:sx n="82" d="100"/>
          <a:sy n="82" d="100"/>
        </p:scale>
        <p:origin x="774" y="114"/>
      </p:cViewPr>
      <p:guideLst>
        <p:guide orient="horz" pos="2208"/>
        <p:guide pos="1296"/>
      </p:guideLst>
    </p:cSldViewPr>
  </p:slideViewPr>
  <p:outlineViewPr>
    <p:cViewPr>
      <p:scale>
        <a:sx n="33" d="100"/>
        <a:sy n="33" d="100"/>
      </p:scale>
      <p:origin x="0" y="383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4" d="100"/>
        <a:sy n="14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8</c:v>
                </c:pt>
                <c:pt idx="5">
                  <c:v>6</c:v>
                </c:pt>
                <c:pt idx="6">
                  <c:v>4</c:v>
                </c:pt>
                <c:pt idx="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"/>
        <c:overlap val="9"/>
        <c:axId val="495431408"/>
        <c:axId val="49543219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5431408"/>
        <c:axId val="495432192"/>
      </c:lineChart>
      <c:catAx>
        <c:axId val="49543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5432192"/>
        <c:crosses val="autoZero"/>
        <c:auto val="1"/>
        <c:lblAlgn val="ctr"/>
        <c:lblOffset val="100"/>
        <c:noMultiLvlLbl val="0"/>
      </c:catAx>
      <c:valAx>
        <c:axId val="49543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543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8</c:v>
                </c:pt>
                <c:pt idx="5">
                  <c:v>6</c:v>
                </c:pt>
                <c:pt idx="6">
                  <c:v>4</c:v>
                </c:pt>
                <c:pt idx="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"/>
        <c:overlap val="9"/>
        <c:axId val="373592992"/>
        <c:axId val="490662240"/>
      </c:barChart>
      <c:catAx>
        <c:axId val="37359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662240"/>
        <c:crosses val="autoZero"/>
        <c:auto val="1"/>
        <c:lblAlgn val="ctr"/>
        <c:lblOffset val="100"/>
        <c:noMultiLvlLbl val="0"/>
      </c:catAx>
      <c:valAx>
        <c:axId val="490662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359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4</c:v>
                </c:pt>
                <c:pt idx="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"/>
        <c:overlap val="9"/>
        <c:axId val="490663024"/>
        <c:axId val="49066341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0663024"/>
        <c:axId val="490663416"/>
      </c:lineChart>
      <c:catAx>
        <c:axId val="49066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663416"/>
        <c:crosses val="autoZero"/>
        <c:auto val="1"/>
        <c:lblAlgn val="ctr"/>
        <c:lblOffset val="100"/>
        <c:noMultiLvlLbl val="0"/>
      </c:catAx>
      <c:valAx>
        <c:axId val="490663416"/>
        <c:scaling>
          <c:orientation val="minMax"/>
          <c:max val="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663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r>
            <a:rPr lang="en-US" sz="2000" dirty="0" smtClean="0"/>
            <a:t>Plan Schedule Management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/>
          <a:r>
            <a:rPr lang="en-US" sz="2000" dirty="0" smtClean="0"/>
            <a:t>- Schedule Management Plan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 custLinFactNeighborX="-7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429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E0388A-4A2D-4664-9B99-86A5A12B84FC}" type="presOf" srcId="{DD25A6A7-F2BB-4D64-88C9-9B49DCC71F89}" destId="{286F30A0-5D74-41AA-A502-014106C0E1D1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38690266-9E39-4515-B82D-55CD463516A9}" type="presOf" srcId="{8C6B185C-6583-47C7-B4D2-6FC6AB0CC46E}" destId="{FE898AEB-D0CF-4F9F-AE69-D7C6D01BE8E9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C2FA893B-9253-47FD-993D-FFDC271457F6}" type="presOf" srcId="{870E4CAF-3E4E-4408-AFA6-8F8D06D1CDBD}" destId="{A18CB558-A546-4D96-A142-FFD541E4769C}" srcOrd="0" destOrd="0" presId="urn:microsoft.com/office/officeart/2005/8/layout/process1"/>
    <dgm:cxn modelId="{B33C06A9-A800-41CE-8444-BFA52264B2F3}" type="presOf" srcId="{FDC75353-43E1-4BE9-BE92-3DE223203E21}" destId="{BC99F0E5-FD24-44CA-A2C8-7C71AD74C94A}" srcOrd="0" destOrd="0" presId="urn:microsoft.com/office/officeart/2005/8/layout/process1"/>
    <dgm:cxn modelId="{8EAF4EFA-06E4-4C49-B89C-328781CACA89}" type="presOf" srcId="{DD25A6A7-F2BB-4D64-88C9-9B49DCC71F89}" destId="{6B9523BE-624C-4F04-AA39-C1A0DB2E6E61}" srcOrd="1" destOrd="0" presId="urn:microsoft.com/office/officeart/2005/8/layout/process1"/>
    <dgm:cxn modelId="{4ED8F00D-0CF9-4198-85ED-B027D62E3FE0}" type="presParOf" srcId="{BC99F0E5-FD24-44CA-A2C8-7C71AD74C94A}" destId="{FE898AEB-D0CF-4F9F-AE69-D7C6D01BE8E9}" srcOrd="0" destOrd="0" presId="urn:microsoft.com/office/officeart/2005/8/layout/process1"/>
    <dgm:cxn modelId="{72D9A4F5-28AE-438F-8741-AA7D5E087C62}" type="presParOf" srcId="{BC99F0E5-FD24-44CA-A2C8-7C71AD74C94A}" destId="{286F30A0-5D74-41AA-A502-014106C0E1D1}" srcOrd="1" destOrd="0" presId="urn:microsoft.com/office/officeart/2005/8/layout/process1"/>
    <dgm:cxn modelId="{115025B2-149F-458C-94A4-27A330D26694}" type="presParOf" srcId="{286F30A0-5D74-41AA-A502-014106C0E1D1}" destId="{6B9523BE-624C-4F04-AA39-C1A0DB2E6E61}" srcOrd="0" destOrd="0" presId="urn:microsoft.com/office/officeart/2005/8/layout/process1"/>
    <dgm:cxn modelId="{E5F25CA7-AD57-4A41-8631-ABF9AAC58F20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r>
            <a:rPr lang="en-US" sz="2000" dirty="0" smtClean="0"/>
            <a:t>Define Activities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Activities List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Activities Attributes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Milestones List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 custLinFactNeighborY="-16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 custLinFactNeighborY="16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554CF9-6CDA-4D66-8A88-6ED93A24E6DA}" type="presOf" srcId="{FDC75353-43E1-4BE9-BE92-3DE223203E21}" destId="{BC99F0E5-FD24-44CA-A2C8-7C71AD74C94A}" srcOrd="0" destOrd="0" presId="urn:microsoft.com/office/officeart/2005/8/layout/process1"/>
    <dgm:cxn modelId="{EBB8A50F-B2FC-4F3A-94AA-F164EF2099D3}" type="presOf" srcId="{DD25A6A7-F2BB-4D64-88C9-9B49DCC71F89}" destId="{6B9523BE-624C-4F04-AA39-C1A0DB2E6E61}" srcOrd="1" destOrd="0" presId="urn:microsoft.com/office/officeart/2005/8/layout/process1"/>
    <dgm:cxn modelId="{0DAE668A-034D-49C9-BA1D-3AAAFDD0F4BF}" type="presOf" srcId="{870E4CAF-3E4E-4408-AFA6-8F8D06D1CDBD}" destId="{A18CB558-A546-4D96-A142-FFD541E4769C}" srcOrd="0" destOrd="0" presId="urn:microsoft.com/office/officeart/2005/8/layout/process1"/>
    <dgm:cxn modelId="{207F283F-74CD-4C99-8F41-A548D40C8DC8}" type="presOf" srcId="{DD25A6A7-F2BB-4D64-88C9-9B49DCC71F89}" destId="{286F30A0-5D74-41AA-A502-014106C0E1D1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2B1B5AA5-0D36-4749-A6A3-D27A8B6C211D}" type="presOf" srcId="{8C6B185C-6583-47C7-B4D2-6FC6AB0CC46E}" destId="{FE898AEB-D0CF-4F9F-AE69-D7C6D01BE8E9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7D3A0853-7B80-4E19-A7FC-350225F61A5D}" type="presParOf" srcId="{BC99F0E5-FD24-44CA-A2C8-7C71AD74C94A}" destId="{FE898AEB-D0CF-4F9F-AE69-D7C6D01BE8E9}" srcOrd="0" destOrd="0" presId="urn:microsoft.com/office/officeart/2005/8/layout/process1"/>
    <dgm:cxn modelId="{F6AA9E70-AAA7-4CA4-A649-C4156695771A}" type="presParOf" srcId="{BC99F0E5-FD24-44CA-A2C8-7C71AD74C94A}" destId="{286F30A0-5D74-41AA-A502-014106C0E1D1}" srcOrd="1" destOrd="0" presId="urn:microsoft.com/office/officeart/2005/8/layout/process1"/>
    <dgm:cxn modelId="{CC455450-AA1B-44F4-9816-DA29572F432E}" type="presParOf" srcId="{286F30A0-5D74-41AA-A502-014106C0E1D1}" destId="{6B9523BE-624C-4F04-AA39-C1A0DB2E6E61}" srcOrd="0" destOrd="0" presId="urn:microsoft.com/office/officeart/2005/8/layout/process1"/>
    <dgm:cxn modelId="{28B8C59C-022B-40B6-9F4B-9D3F3EC1E8E4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r>
            <a:rPr lang="en-US" sz="2000" dirty="0" smtClean="0"/>
            <a:t>Sequence Activities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/>
          <a:r>
            <a:rPr lang="en-US" sz="2000" dirty="0" smtClean="0"/>
            <a:t>- Network Diagrams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 custLinFactNeighborX="-7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429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EA3F57-8D41-428A-AE25-4DC7E617D24D}" type="presOf" srcId="{DD25A6A7-F2BB-4D64-88C9-9B49DCC71F89}" destId="{286F30A0-5D74-41AA-A502-014106C0E1D1}" srcOrd="0" destOrd="0" presId="urn:microsoft.com/office/officeart/2005/8/layout/process1"/>
    <dgm:cxn modelId="{106E8493-B33B-4BD2-9561-70AB11D311AE}" type="presOf" srcId="{8C6B185C-6583-47C7-B4D2-6FC6AB0CC46E}" destId="{FE898AEB-D0CF-4F9F-AE69-D7C6D01BE8E9}" srcOrd="0" destOrd="0" presId="urn:microsoft.com/office/officeart/2005/8/layout/process1"/>
    <dgm:cxn modelId="{825D292E-8CD4-4BF3-B7A2-A75091AA3920}" type="presOf" srcId="{DD25A6A7-F2BB-4D64-88C9-9B49DCC71F89}" destId="{6B9523BE-624C-4F04-AA39-C1A0DB2E6E61}" srcOrd="1" destOrd="0" presId="urn:microsoft.com/office/officeart/2005/8/layout/process1"/>
    <dgm:cxn modelId="{2897A97F-A8BE-4086-82F1-EB333DC3C00D}" type="presOf" srcId="{FDC75353-43E1-4BE9-BE92-3DE223203E21}" destId="{BC99F0E5-FD24-44CA-A2C8-7C71AD74C94A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247DB36E-DC82-4DE0-932F-DE16C3B6C564}" type="presOf" srcId="{870E4CAF-3E4E-4408-AFA6-8F8D06D1CDBD}" destId="{A18CB558-A546-4D96-A142-FFD541E4769C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715CD039-7771-41C3-BBD8-F1F22460D06E}" type="presParOf" srcId="{BC99F0E5-FD24-44CA-A2C8-7C71AD74C94A}" destId="{FE898AEB-D0CF-4F9F-AE69-D7C6D01BE8E9}" srcOrd="0" destOrd="0" presId="urn:microsoft.com/office/officeart/2005/8/layout/process1"/>
    <dgm:cxn modelId="{BDF773C9-5C39-4A0B-92B8-F8CAB6A4AAAB}" type="presParOf" srcId="{BC99F0E5-FD24-44CA-A2C8-7C71AD74C94A}" destId="{286F30A0-5D74-41AA-A502-014106C0E1D1}" srcOrd="1" destOrd="0" presId="urn:microsoft.com/office/officeart/2005/8/layout/process1"/>
    <dgm:cxn modelId="{B3B0AD1C-6E12-4ED5-9351-F655B3318B9D}" type="presParOf" srcId="{286F30A0-5D74-41AA-A502-014106C0E1D1}" destId="{6B9523BE-624C-4F04-AA39-C1A0DB2E6E61}" srcOrd="0" destOrd="0" presId="urn:microsoft.com/office/officeart/2005/8/layout/process1"/>
    <dgm:cxn modelId="{CFCE8575-B4FA-468B-ACF0-E0F3B90099E9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Estimate Activities Resources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Activities Resource Requirements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Resource Breakdown Structure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7F75AC-8C4C-4C2E-A4D6-AEF5E6DCB338}" type="presOf" srcId="{8C6B185C-6583-47C7-B4D2-6FC6AB0CC46E}" destId="{FE898AEB-D0CF-4F9F-AE69-D7C6D01BE8E9}" srcOrd="0" destOrd="0" presId="urn:microsoft.com/office/officeart/2005/8/layout/process1"/>
    <dgm:cxn modelId="{7364A7D7-CF37-43D1-BB6F-75542D0C662B}" type="presOf" srcId="{870E4CAF-3E4E-4408-AFA6-8F8D06D1CDBD}" destId="{A18CB558-A546-4D96-A142-FFD541E4769C}" srcOrd="0" destOrd="0" presId="urn:microsoft.com/office/officeart/2005/8/layout/process1"/>
    <dgm:cxn modelId="{3A933AA0-9F78-4760-8541-E7ED62F03555}" type="presOf" srcId="{FDC75353-43E1-4BE9-BE92-3DE223203E21}" destId="{BC99F0E5-FD24-44CA-A2C8-7C71AD74C94A}" srcOrd="0" destOrd="0" presId="urn:microsoft.com/office/officeart/2005/8/layout/process1"/>
    <dgm:cxn modelId="{4782FF5F-8620-44D8-9E5A-D139F5797A35}" type="presOf" srcId="{DD25A6A7-F2BB-4D64-88C9-9B49DCC71F89}" destId="{286F30A0-5D74-41AA-A502-014106C0E1D1}" srcOrd="0" destOrd="0" presId="urn:microsoft.com/office/officeart/2005/8/layout/process1"/>
    <dgm:cxn modelId="{14310021-7AD0-4F75-9A21-70056E43CC38}" type="presOf" srcId="{DD25A6A7-F2BB-4D64-88C9-9B49DCC71F89}" destId="{6B9523BE-624C-4F04-AA39-C1A0DB2E6E61}" srcOrd="1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9B5E87D9-7006-4366-B234-85A60B6C7131}" type="presParOf" srcId="{BC99F0E5-FD24-44CA-A2C8-7C71AD74C94A}" destId="{FE898AEB-D0CF-4F9F-AE69-D7C6D01BE8E9}" srcOrd="0" destOrd="0" presId="urn:microsoft.com/office/officeart/2005/8/layout/process1"/>
    <dgm:cxn modelId="{FEA56F34-ABAF-41F1-A546-BD6A5CD9580B}" type="presParOf" srcId="{BC99F0E5-FD24-44CA-A2C8-7C71AD74C94A}" destId="{286F30A0-5D74-41AA-A502-014106C0E1D1}" srcOrd="1" destOrd="0" presId="urn:microsoft.com/office/officeart/2005/8/layout/process1"/>
    <dgm:cxn modelId="{A739BCF6-3ACE-4150-86D3-2E961C8FAE81}" type="presParOf" srcId="{286F30A0-5D74-41AA-A502-014106C0E1D1}" destId="{6B9523BE-624C-4F04-AA39-C1A0DB2E6E61}" srcOrd="0" destOrd="0" presId="urn:microsoft.com/office/officeart/2005/8/layout/process1"/>
    <dgm:cxn modelId="{73F21DB4-4122-411B-ADB8-CA99D55D9121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Estimate Activities Durations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/>
          <a:r>
            <a:rPr lang="en-US" sz="2000" dirty="0" smtClean="0"/>
            <a:t>- Activities Durations Estimates</a:t>
          </a:r>
          <a:endParaRPr lang="en-US" sz="2000" dirty="0"/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1DAB9F-F0CB-432D-AD02-4C55C1D3D892}" type="presOf" srcId="{8C6B185C-6583-47C7-B4D2-6FC6AB0CC46E}" destId="{FE898AEB-D0CF-4F9F-AE69-D7C6D01BE8E9}" srcOrd="0" destOrd="0" presId="urn:microsoft.com/office/officeart/2005/8/layout/process1"/>
    <dgm:cxn modelId="{923F2CBF-AE58-4994-93FB-DD4B92D282B8}" type="presOf" srcId="{DD25A6A7-F2BB-4D64-88C9-9B49DCC71F89}" destId="{6B9523BE-624C-4F04-AA39-C1A0DB2E6E61}" srcOrd="1" destOrd="0" presId="urn:microsoft.com/office/officeart/2005/8/layout/process1"/>
    <dgm:cxn modelId="{81B6CABA-3050-4597-861A-978B79AD40EF}" type="presOf" srcId="{DD25A6A7-F2BB-4D64-88C9-9B49DCC71F89}" destId="{286F30A0-5D74-41AA-A502-014106C0E1D1}" srcOrd="0" destOrd="0" presId="urn:microsoft.com/office/officeart/2005/8/layout/process1"/>
    <dgm:cxn modelId="{AF9D4010-7DBF-4410-A8F1-17BADCC5DF16}" type="presOf" srcId="{FDC75353-43E1-4BE9-BE92-3DE223203E21}" destId="{BC99F0E5-FD24-44CA-A2C8-7C71AD74C94A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B6E40A62-8D79-41FB-A7EE-1296BB531963}" type="presOf" srcId="{870E4CAF-3E4E-4408-AFA6-8F8D06D1CDBD}" destId="{A18CB558-A546-4D96-A142-FFD541E4769C}" srcOrd="0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7CB3FF9B-3C99-4463-A5DA-A0246F2F609B}" type="presParOf" srcId="{BC99F0E5-FD24-44CA-A2C8-7C71AD74C94A}" destId="{FE898AEB-D0CF-4F9F-AE69-D7C6D01BE8E9}" srcOrd="0" destOrd="0" presId="urn:microsoft.com/office/officeart/2005/8/layout/process1"/>
    <dgm:cxn modelId="{215D226D-41FB-4667-B6E0-4BFB8DB8A69B}" type="presParOf" srcId="{BC99F0E5-FD24-44CA-A2C8-7C71AD74C94A}" destId="{286F30A0-5D74-41AA-A502-014106C0E1D1}" srcOrd="1" destOrd="0" presId="urn:microsoft.com/office/officeart/2005/8/layout/process1"/>
    <dgm:cxn modelId="{D6E0BB74-7D97-4A9D-8078-EEBDDFFE801D}" type="presParOf" srcId="{286F30A0-5D74-41AA-A502-014106C0E1D1}" destId="{6B9523BE-624C-4F04-AA39-C1A0DB2E6E61}" srcOrd="0" destOrd="0" presId="urn:microsoft.com/office/officeart/2005/8/layout/process1"/>
    <dgm:cxn modelId="{62AE5C62-0CBE-4A91-ABAD-F9C33B49D688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Develop Schedule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/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Schedule Baseline	- Schedule Data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Project Schedule	- </a:t>
          </a:r>
          <a:r>
            <a:rPr lang="en-US" sz="2000" dirty="0" err="1" smtClean="0"/>
            <a:t>Proj</a:t>
          </a:r>
          <a:r>
            <a:rPr lang="en-US" sz="2000" dirty="0" smtClean="0"/>
            <a:t> Calendars</a:t>
          </a:r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 custLinFactNeighborY="-16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14726A-B199-4F96-B495-0490FE23403C}" type="presOf" srcId="{8C6B185C-6583-47C7-B4D2-6FC6AB0CC46E}" destId="{FE898AEB-D0CF-4F9F-AE69-D7C6D01BE8E9}" srcOrd="0" destOrd="0" presId="urn:microsoft.com/office/officeart/2005/8/layout/process1"/>
    <dgm:cxn modelId="{13A04A4A-8645-4C2D-8413-06654301E9B8}" type="presOf" srcId="{FDC75353-43E1-4BE9-BE92-3DE223203E21}" destId="{BC99F0E5-FD24-44CA-A2C8-7C71AD74C94A}" srcOrd="0" destOrd="0" presId="urn:microsoft.com/office/officeart/2005/8/layout/process1"/>
    <dgm:cxn modelId="{649DCCB4-AF60-4191-82C0-4BE0448C88E5}" type="presOf" srcId="{DD25A6A7-F2BB-4D64-88C9-9B49DCC71F89}" destId="{6B9523BE-624C-4F04-AA39-C1A0DB2E6E61}" srcOrd="1" destOrd="0" presId="urn:microsoft.com/office/officeart/2005/8/layout/process1"/>
    <dgm:cxn modelId="{BD8ED24D-1264-4CD3-98EC-8B53037D373D}" type="presOf" srcId="{DD25A6A7-F2BB-4D64-88C9-9B49DCC71F89}" destId="{286F30A0-5D74-41AA-A502-014106C0E1D1}" srcOrd="0" destOrd="0" presId="urn:microsoft.com/office/officeart/2005/8/layout/process1"/>
    <dgm:cxn modelId="{2DC22822-81A9-4F45-8B92-F72660979805}" type="presOf" srcId="{870E4CAF-3E4E-4408-AFA6-8F8D06D1CDBD}" destId="{A18CB558-A546-4D96-A142-FFD541E4769C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30D78E95-7ED3-48F7-B7F3-5822811B065D}" type="presParOf" srcId="{BC99F0E5-FD24-44CA-A2C8-7C71AD74C94A}" destId="{FE898AEB-D0CF-4F9F-AE69-D7C6D01BE8E9}" srcOrd="0" destOrd="0" presId="urn:microsoft.com/office/officeart/2005/8/layout/process1"/>
    <dgm:cxn modelId="{17C8362F-EFA2-44C7-981A-368003E506A3}" type="presParOf" srcId="{BC99F0E5-FD24-44CA-A2C8-7C71AD74C94A}" destId="{286F30A0-5D74-41AA-A502-014106C0E1D1}" srcOrd="1" destOrd="0" presId="urn:microsoft.com/office/officeart/2005/8/layout/process1"/>
    <dgm:cxn modelId="{4639DB62-029E-46E5-87E4-B9A8BC248894}" type="presParOf" srcId="{286F30A0-5D74-41AA-A502-014106C0E1D1}" destId="{6B9523BE-624C-4F04-AA39-C1A0DB2E6E61}" srcOrd="0" destOrd="0" presId="urn:microsoft.com/office/officeart/2005/8/layout/process1"/>
    <dgm:cxn modelId="{B0DECF2A-4DD4-44DF-887B-734E496629BC}" type="presParOf" srcId="{BC99F0E5-FD24-44CA-A2C8-7C71AD74C94A}" destId="{A18CB558-A546-4D96-A142-FFD541E4769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DC75353-43E1-4BE9-BE92-3DE223203E2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C6B185C-6583-47C7-B4D2-6FC6AB0CC46E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Control Schedule</a:t>
          </a:r>
          <a:endParaRPr lang="en-US" sz="2000" dirty="0"/>
        </a:p>
      </dgm:t>
    </dgm:pt>
    <dgm:pt modelId="{44EA3547-AC6C-44A8-9F35-3FD2D2D7C432}" type="parTrans" cxnId="{7EDA97E2-F7D1-4379-9F9B-2A2B6E79BB25}">
      <dgm:prSet/>
      <dgm:spPr/>
      <dgm:t>
        <a:bodyPr/>
        <a:lstStyle/>
        <a:p>
          <a:endParaRPr lang="en-US"/>
        </a:p>
      </dgm:t>
    </dgm:pt>
    <dgm:pt modelId="{DD25A6A7-F2BB-4D64-88C9-9B49DCC71F89}" type="sibTrans" cxnId="{7EDA97E2-F7D1-4379-9F9B-2A2B6E79BB25}">
      <dgm:prSet/>
      <dgm:spPr/>
      <dgm:t>
        <a:bodyPr/>
        <a:lstStyle/>
        <a:p>
          <a:endParaRPr lang="en-US"/>
        </a:p>
      </dgm:t>
    </dgm:pt>
    <dgm:pt modelId="{870E4CAF-3E4E-4408-AFA6-8F8D06D1CDBD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WPI			- Schedule Forecasts</a:t>
          </a:r>
        </a:p>
        <a:p>
          <a:pPr algn="l">
            <a:lnSpc>
              <a:spcPts val="2000"/>
            </a:lnSpc>
            <a:spcAft>
              <a:spcPts val="0"/>
            </a:spcAft>
          </a:pPr>
          <a:r>
            <a:rPr lang="en-US" sz="2000" dirty="0" smtClean="0"/>
            <a:t>- Change Request	</a:t>
          </a:r>
        </a:p>
      </dgm:t>
    </dgm:pt>
    <dgm:pt modelId="{A5A1B50A-D29B-48C7-A367-239808F5D386}" type="parTrans" cxnId="{F8DB7E5A-58EC-4828-9DB8-151BDA511E6D}">
      <dgm:prSet/>
      <dgm:spPr/>
      <dgm:t>
        <a:bodyPr/>
        <a:lstStyle/>
        <a:p>
          <a:endParaRPr lang="en-US"/>
        </a:p>
      </dgm:t>
    </dgm:pt>
    <dgm:pt modelId="{2090BFCC-DA54-4F9E-95CF-5EE1EBA2A6CB}" type="sibTrans" cxnId="{F8DB7E5A-58EC-4828-9DB8-151BDA511E6D}">
      <dgm:prSet/>
      <dgm:spPr/>
      <dgm:t>
        <a:bodyPr/>
        <a:lstStyle/>
        <a:p>
          <a:endParaRPr lang="en-US"/>
        </a:p>
      </dgm:t>
    </dgm:pt>
    <dgm:pt modelId="{BC99F0E5-FD24-44CA-A2C8-7C71AD74C94A}" type="pres">
      <dgm:prSet presAssocID="{FDC75353-43E1-4BE9-BE92-3DE223203E21}" presName="Name0" presStyleCnt="0">
        <dgm:presLayoutVars>
          <dgm:dir/>
          <dgm:resizeHandles val="exact"/>
        </dgm:presLayoutVars>
      </dgm:prSet>
      <dgm:spPr/>
    </dgm:pt>
    <dgm:pt modelId="{FE898AEB-D0CF-4F9F-AE69-D7C6D01BE8E9}" type="pres">
      <dgm:prSet presAssocID="{8C6B185C-6583-47C7-B4D2-6FC6AB0CC46E}" presName="node" presStyleLbl="node1" presStyleIdx="0" presStyleCnt="2" custScaleX="4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F30A0-5D74-41AA-A502-014106C0E1D1}" type="pres">
      <dgm:prSet presAssocID="{DD25A6A7-F2BB-4D64-88C9-9B49DCC71F89}" presName="sibTrans" presStyleLbl="sibTrans2D1" presStyleIdx="0" presStyleCnt="1" custScaleX="95666" custScaleY="66667"/>
      <dgm:spPr/>
      <dgm:t>
        <a:bodyPr/>
        <a:lstStyle/>
        <a:p>
          <a:endParaRPr lang="en-US"/>
        </a:p>
      </dgm:t>
    </dgm:pt>
    <dgm:pt modelId="{6B9523BE-624C-4F04-AA39-C1A0DB2E6E61}" type="pres">
      <dgm:prSet presAssocID="{DD25A6A7-F2BB-4D64-88C9-9B49DCC71F89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A18CB558-A546-4D96-A142-FFD541E4769C}" type="pres">
      <dgm:prSet presAssocID="{870E4CAF-3E4E-4408-AFA6-8F8D06D1CDBD}" presName="node" presStyleLbl="node1" presStyleIdx="1" presStyleCnt="2" custScaleX="110714" custLinFactNeighborX="238" custLinFactNeighborY="-18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43EC4E-1CE2-4E4E-9953-B2DB06D3D715}" type="presOf" srcId="{8C6B185C-6583-47C7-B4D2-6FC6AB0CC46E}" destId="{FE898AEB-D0CF-4F9F-AE69-D7C6D01BE8E9}" srcOrd="0" destOrd="0" presId="urn:microsoft.com/office/officeart/2005/8/layout/process1"/>
    <dgm:cxn modelId="{6C4BF0CB-62C0-45E4-996F-ADA11BFEA426}" type="presOf" srcId="{870E4CAF-3E4E-4408-AFA6-8F8D06D1CDBD}" destId="{A18CB558-A546-4D96-A142-FFD541E4769C}" srcOrd="0" destOrd="0" presId="urn:microsoft.com/office/officeart/2005/8/layout/process1"/>
    <dgm:cxn modelId="{53265C64-EA29-4333-91BF-A2662E1B531B}" type="presOf" srcId="{DD25A6A7-F2BB-4D64-88C9-9B49DCC71F89}" destId="{286F30A0-5D74-41AA-A502-014106C0E1D1}" srcOrd="0" destOrd="0" presId="urn:microsoft.com/office/officeart/2005/8/layout/process1"/>
    <dgm:cxn modelId="{3C914A11-6CD6-4987-B54E-8F0A399CEF88}" type="presOf" srcId="{FDC75353-43E1-4BE9-BE92-3DE223203E21}" destId="{BC99F0E5-FD24-44CA-A2C8-7C71AD74C94A}" srcOrd="0" destOrd="0" presId="urn:microsoft.com/office/officeart/2005/8/layout/process1"/>
    <dgm:cxn modelId="{F8DB7E5A-58EC-4828-9DB8-151BDA511E6D}" srcId="{FDC75353-43E1-4BE9-BE92-3DE223203E21}" destId="{870E4CAF-3E4E-4408-AFA6-8F8D06D1CDBD}" srcOrd="1" destOrd="0" parTransId="{A5A1B50A-D29B-48C7-A367-239808F5D386}" sibTransId="{2090BFCC-DA54-4F9E-95CF-5EE1EBA2A6CB}"/>
    <dgm:cxn modelId="{28163A83-ECD7-4DF4-AC18-8900280B4F61}" type="presOf" srcId="{DD25A6A7-F2BB-4D64-88C9-9B49DCC71F89}" destId="{6B9523BE-624C-4F04-AA39-C1A0DB2E6E61}" srcOrd="1" destOrd="0" presId="urn:microsoft.com/office/officeart/2005/8/layout/process1"/>
    <dgm:cxn modelId="{7EDA97E2-F7D1-4379-9F9B-2A2B6E79BB25}" srcId="{FDC75353-43E1-4BE9-BE92-3DE223203E21}" destId="{8C6B185C-6583-47C7-B4D2-6FC6AB0CC46E}" srcOrd="0" destOrd="0" parTransId="{44EA3547-AC6C-44A8-9F35-3FD2D2D7C432}" sibTransId="{DD25A6A7-F2BB-4D64-88C9-9B49DCC71F89}"/>
    <dgm:cxn modelId="{4586AA74-1865-48B5-BA07-5FB005371520}" type="presParOf" srcId="{BC99F0E5-FD24-44CA-A2C8-7C71AD74C94A}" destId="{FE898AEB-D0CF-4F9F-AE69-D7C6D01BE8E9}" srcOrd="0" destOrd="0" presId="urn:microsoft.com/office/officeart/2005/8/layout/process1"/>
    <dgm:cxn modelId="{68A71B50-EBA4-43A7-856E-08621DAB20CD}" type="presParOf" srcId="{BC99F0E5-FD24-44CA-A2C8-7C71AD74C94A}" destId="{286F30A0-5D74-41AA-A502-014106C0E1D1}" srcOrd="1" destOrd="0" presId="urn:microsoft.com/office/officeart/2005/8/layout/process1"/>
    <dgm:cxn modelId="{C7813EB4-E06E-4439-A905-36C11FD8D984}" type="presParOf" srcId="{286F30A0-5D74-41AA-A502-014106C0E1D1}" destId="{6B9523BE-624C-4F04-AA39-C1A0DB2E6E61}" srcOrd="0" destOrd="0" presId="urn:microsoft.com/office/officeart/2005/8/layout/process1"/>
    <dgm:cxn modelId="{01B95686-9C5B-4D9E-8B58-E2E166559CD2}" type="presParOf" srcId="{BC99F0E5-FD24-44CA-A2C8-7C71AD74C94A}" destId="{A18CB558-A546-4D96-A142-FFD541E4769C}" srcOrd="2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5CF10-2452-492F-BD90-80252FB2E8A4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3396C-71A9-4879-B759-0F6755066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1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52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8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348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59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9089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96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36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3603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9007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887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247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2415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15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49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15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85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950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25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06127"/>
            <a:ext cx="10668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2A0F-E1EE-46A0-B7E1-60E90032C466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23CB-E806-4E5A-AF53-135B4AB03533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124F-2012-412B-B215-255FC4C877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806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D667-F041-4D95-82E7-C89AFC5D7D0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043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293-0A15-43F6-93FF-BFF423634C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81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534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2417-7FD4-4D5F-A93F-8DC310E43CF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15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A007C-EC0F-4037-A0ED-BCCB78DDCF0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15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07E6-348C-4D56-ABB0-947416D9B6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596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3A7B-D0AF-4755-A044-C2CE321EF56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487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8C28E-394C-48B5-BD1B-824E3C039AB0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16CB-6F58-4F5D-894B-0D415F080FD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610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242-0B85-48BE-9F90-BD6526B208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062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DB53F-F4DD-479B-BC50-B649DBB169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225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D6287-008B-479A-AC05-46BC88720956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4D74F-D552-4FC3-8553-5D87715E2EEE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01434"/>
            <a:ext cx="11430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3D7E0-AD61-4D53-B2C1-DA7A4ADD01B4}" type="datetime1">
              <a:rPr lang="en-US" smtClean="0"/>
              <a:t>1/31/2016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C436C-2F85-4CF1-AA10-AEA2CD17B1DD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5700-6F79-4B58-9342-EBACAB2C7717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CBC04-5C20-426F-823B-0DAC3262F7E1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5691-66C4-4149-B4AF-00EEC9551FCA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BF085-F6B5-4A1A-AD1D-E0319A24E9B9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DDACC-1C7A-4783-A722-5581CC27DE4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hyperlink" Target="file:///D:\MEhsanSaeed\Working\Proj%20Management\MEC\F2014\Simple%20Tracking.mpp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34" Type="http://schemas.openxmlformats.org/officeDocument/2006/relationships/diagramLayout" Target="../diagrams/layout7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33" Type="http://schemas.openxmlformats.org/officeDocument/2006/relationships/diagramData" Target="../diagrams/data7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29" Type="http://schemas.openxmlformats.org/officeDocument/2006/relationships/diagramLayout" Target="../diagrams/layout6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32" Type="http://schemas.microsoft.com/office/2007/relationships/diagramDrawing" Target="../diagrams/drawing6.xml"/><Relationship Id="rId37" Type="http://schemas.microsoft.com/office/2007/relationships/diagramDrawing" Target="../diagrams/drawing7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28" Type="http://schemas.openxmlformats.org/officeDocument/2006/relationships/diagramData" Target="../diagrams/data6.xml"/><Relationship Id="rId36" Type="http://schemas.openxmlformats.org/officeDocument/2006/relationships/diagramColors" Target="../diagrams/colors7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31" Type="http://schemas.openxmlformats.org/officeDocument/2006/relationships/diagramColors" Target="../diagrams/colors6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Relationship Id="rId30" Type="http://schemas.openxmlformats.org/officeDocument/2006/relationships/diagramQuickStyle" Target="../diagrams/quickStyle6.xml"/><Relationship Id="rId35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100"/>
            <a:ext cx="9144000" cy="5334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 Control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79222" y="-81275"/>
            <a:ext cx="17855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MEC-4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83673"/>
            <a:ext cx="28956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50" y="838200"/>
            <a:ext cx="6834850" cy="570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400" u="sng" dirty="0" smtClean="0">
                <a:solidFill>
                  <a:prstClr val="black"/>
                </a:solidFill>
              </a:rPr>
              <a:t>Outline</a:t>
            </a:r>
          </a:p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</a:rPr>
              <a:t>Schedule </a:t>
            </a:r>
            <a:r>
              <a:rPr lang="en-US" sz="2200" dirty="0">
                <a:solidFill>
                  <a:prstClr val="black"/>
                </a:solidFill>
              </a:rPr>
              <a:t>Baseline and Project Schedule.</a:t>
            </a:r>
          </a:p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</a:rPr>
              <a:t>Control </a:t>
            </a:r>
            <a:r>
              <a:rPr lang="en-US" sz="2200" dirty="0">
                <a:solidFill>
                  <a:prstClr val="black"/>
                </a:solidFill>
              </a:rPr>
              <a:t>Schedule process.</a:t>
            </a:r>
          </a:p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</a:rPr>
              <a:t>Schedule </a:t>
            </a:r>
            <a:r>
              <a:rPr lang="en-US" sz="2200" dirty="0">
                <a:solidFill>
                  <a:prstClr val="black"/>
                </a:solidFill>
              </a:rPr>
              <a:t>Controlling Tools &amp; Techniques:</a:t>
            </a:r>
          </a:p>
          <a:p>
            <a:pPr marL="682625"/>
            <a:r>
              <a:rPr lang="en-US" sz="2400" dirty="0" smtClean="0">
                <a:solidFill>
                  <a:prstClr val="black"/>
                </a:solidFill>
              </a:rPr>
              <a:t>-</a:t>
            </a:r>
            <a:r>
              <a:rPr lang="en-US" sz="2400" dirty="0">
                <a:solidFill>
                  <a:prstClr val="black"/>
                </a:solidFill>
              </a:rPr>
              <a:t>	</a:t>
            </a:r>
            <a:r>
              <a:rPr lang="en-US" sz="2000" dirty="0"/>
              <a:t>MC aspects of CPM.</a:t>
            </a:r>
          </a:p>
          <a:p>
            <a:pPr marL="682625"/>
            <a:r>
              <a:rPr lang="en-US" sz="2000" dirty="0"/>
              <a:t>-	MC aspects of CCM.</a:t>
            </a:r>
          </a:p>
          <a:p>
            <a:pPr marL="682625"/>
            <a:r>
              <a:rPr lang="en-US" sz="2000" dirty="0"/>
              <a:t>-	MC through Leads &amp; Lags.</a:t>
            </a:r>
          </a:p>
          <a:p>
            <a:pPr marL="682625"/>
            <a:r>
              <a:rPr lang="en-US" sz="2000" dirty="0"/>
              <a:t>-	MC through Crashing &amp; Fast Tracking.</a:t>
            </a:r>
          </a:p>
          <a:p>
            <a:pPr marL="682625"/>
            <a:r>
              <a:rPr lang="en-US" sz="2000" dirty="0"/>
              <a:t>-	MC through Resource Levelling &amp; Resource Smoothing.</a:t>
            </a:r>
          </a:p>
          <a:p>
            <a:pPr marL="682625"/>
            <a:r>
              <a:rPr lang="en-US" sz="2000" dirty="0"/>
              <a:t>-	Relationship between various </a:t>
            </a:r>
            <a:r>
              <a:rPr lang="en-US" sz="2000" dirty="0" smtClean="0"/>
              <a:t>Schedule MC </a:t>
            </a:r>
            <a:r>
              <a:rPr lang="en-US" sz="2000" dirty="0"/>
              <a:t>tools.</a:t>
            </a:r>
          </a:p>
          <a:p>
            <a:pPr marL="682625"/>
            <a:r>
              <a:rPr lang="en-US" sz="2000" dirty="0"/>
              <a:t>-	MC aspects of What If scenarios.</a:t>
            </a:r>
          </a:p>
          <a:p>
            <a:pPr marL="682625"/>
            <a:r>
              <a:rPr lang="en-US" sz="2000" dirty="0"/>
              <a:t>-	MC aspects of Simulation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6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400" dirty="0"/>
              <a:t>Simple Exercise in Schedule MC on MS </a:t>
            </a:r>
            <a:r>
              <a:rPr lang="en-US" sz="2400" dirty="0" err="1"/>
              <a:t>Proj</a:t>
            </a:r>
            <a:r>
              <a:rPr lang="en-US" sz="2400" dirty="0"/>
              <a:t> 2010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2400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  <a:buClr>
                <a:srgbClr val="FF0000"/>
              </a:buClr>
              <a:buSzPct val="65000"/>
            </a:pPr>
            <a:r>
              <a:rPr lang="en-US" sz="2400" u="sng" dirty="0" smtClean="0">
                <a:solidFill>
                  <a:prstClr val="black"/>
                </a:solidFill>
              </a:rPr>
              <a:t>Readings</a:t>
            </a:r>
          </a:p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err="1" smtClean="0">
                <a:solidFill>
                  <a:prstClr val="black"/>
                </a:solidFill>
              </a:rPr>
              <a:t>PMBoK</a:t>
            </a:r>
            <a:r>
              <a:rPr lang="en-US" sz="2000" dirty="0">
                <a:solidFill>
                  <a:prstClr val="black"/>
                </a:solidFill>
              </a:rPr>
              <a:t>, pages 158-159, </a:t>
            </a:r>
            <a:r>
              <a:rPr lang="en-US" sz="2000" dirty="0" smtClean="0">
                <a:solidFill>
                  <a:prstClr val="black"/>
                </a:solidFill>
              </a:rPr>
              <a:t>176-192.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Rita</a:t>
            </a:r>
            <a:r>
              <a:rPr lang="en-US" sz="2000" dirty="0">
                <a:solidFill>
                  <a:prstClr val="black"/>
                </a:solidFill>
              </a:rPr>
              <a:t>, </a:t>
            </a:r>
            <a:r>
              <a:rPr lang="en-US" sz="2000">
                <a:solidFill>
                  <a:prstClr val="black"/>
                </a:solidFill>
              </a:rPr>
              <a:t>pages </a:t>
            </a:r>
            <a:r>
              <a:rPr lang="en-US" sz="2000" smtClean="0">
                <a:solidFill>
                  <a:prstClr val="black"/>
                </a:solidFill>
              </a:rPr>
              <a:t>87, 219 </a:t>
            </a:r>
            <a:r>
              <a:rPr lang="en-US" sz="2000" dirty="0">
                <a:solidFill>
                  <a:prstClr val="black"/>
                </a:solidFill>
              </a:rPr>
              <a:t>&amp; 228-239</a:t>
            </a:r>
            <a:r>
              <a:rPr lang="en-US" sz="2000" dirty="0" smtClean="0">
                <a:solidFill>
                  <a:prstClr val="black"/>
                </a:solidFill>
              </a:rPr>
              <a:t>.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8600" y="5748226"/>
            <a:ext cx="3798425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Step </a:t>
            </a:r>
            <a:r>
              <a:rPr lang="en-US" sz="2000" dirty="0">
                <a:solidFill>
                  <a:prstClr val="black"/>
                </a:solidFill>
              </a:rPr>
              <a:t>by Step, </a:t>
            </a:r>
            <a:r>
              <a:rPr lang="en-US" sz="2000" dirty="0" err="1">
                <a:solidFill>
                  <a:prstClr val="black"/>
                </a:solidFill>
              </a:rPr>
              <a:t>Ch</a:t>
            </a:r>
            <a:r>
              <a:rPr lang="en-US" sz="2000" dirty="0">
                <a:solidFill>
                  <a:prstClr val="black"/>
                </a:solidFill>
              </a:rPr>
              <a:t> 6, 12 &amp; </a:t>
            </a:r>
            <a:r>
              <a:rPr lang="en-US" sz="2000" dirty="0" smtClean="0">
                <a:solidFill>
                  <a:prstClr val="black"/>
                </a:solidFill>
              </a:rPr>
              <a:t>14.</a:t>
            </a:r>
            <a:endParaRPr lang="en-US" sz="2000" dirty="0">
              <a:solidFill>
                <a:prstClr val="black"/>
              </a:solidFill>
            </a:endParaRPr>
          </a:p>
          <a:p>
            <a:pPr marL="234950" indent="-234950">
              <a:spcBef>
                <a:spcPts val="3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Lecture Notes.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Schedule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Inputs &amp; Outputs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10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lowchart: Predefined Process 5"/>
          <p:cNvSpPr>
            <a:spLocks noChangeAspect="1"/>
          </p:cNvSpPr>
          <p:nvPr/>
        </p:nvSpPr>
        <p:spPr>
          <a:xfrm>
            <a:off x="3276600" y="2730821"/>
            <a:ext cx="2010075" cy="1346751"/>
          </a:xfrm>
          <a:prstGeom prst="flowChartPredefined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Control Schedule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289" y="2403228"/>
            <a:ext cx="2702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PMP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PDs (w/a)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WPD</a:t>
            </a:r>
            <a:r>
              <a:rPr lang="en-US" sz="2400" dirty="0" smtClean="0">
                <a:solidFill>
                  <a:prstClr val="black"/>
                </a:solidFill>
              </a:rPr>
              <a:t>*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OPA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Any Specific Input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545015" y="3124200"/>
            <a:ext cx="320352" cy="32035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tx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TextBox 14"/>
          <p:cNvSpPr txBox="1"/>
          <p:nvPr/>
        </p:nvSpPr>
        <p:spPr>
          <a:xfrm>
            <a:off x="6061075" y="2381053"/>
            <a:ext cx="304686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PMP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PD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srgbClr val="0000CC"/>
                </a:solidFill>
              </a:rPr>
              <a:t>WPI</a:t>
            </a:r>
            <a:r>
              <a:rPr lang="en-US" sz="2400" dirty="0" smtClean="0">
                <a:solidFill>
                  <a:prstClr val="black"/>
                </a:solidFill>
              </a:rPr>
              <a:t>**</a:t>
            </a:r>
            <a:endParaRPr lang="en-US" sz="2400" dirty="0">
              <a:solidFill>
                <a:prstClr val="black"/>
              </a:solidFill>
            </a:endParaRP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OPA Updates</a:t>
            </a:r>
          </a:p>
          <a:p>
            <a:pPr marL="339725" indent="-339725">
              <a:buSzPct val="90000"/>
              <a:buFont typeface="+mj-lt"/>
              <a:buAutoNum type="arabicPeriod"/>
            </a:pPr>
            <a:r>
              <a:rPr lang="en-US" sz="2400" b="1" dirty="0" smtClean="0">
                <a:solidFill>
                  <a:prstClr val="black"/>
                </a:solidFill>
              </a:rPr>
              <a:t>Any </a:t>
            </a:r>
            <a:r>
              <a:rPr lang="en-US" sz="2400" b="1" dirty="0">
                <a:solidFill>
                  <a:prstClr val="black"/>
                </a:solidFill>
              </a:rPr>
              <a:t>Specific Output</a:t>
            </a:r>
          </a:p>
          <a:p>
            <a:pPr algn="ctr">
              <a:buSzPct val="90000"/>
            </a:pPr>
            <a:r>
              <a:rPr lang="en-US" sz="2400" b="1" dirty="0" smtClean="0">
                <a:solidFill>
                  <a:prstClr val="black"/>
                </a:solidFill>
              </a:rPr>
              <a:t>+</a:t>
            </a:r>
          </a:p>
          <a:p>
            <a:pPr marL="339725" indent="-339725">
              <a:buSzPct val="90000"/>
              <a:buFont typeface="+mj-lt"/>
              <a:buAutoNum type="arabicPeriod" startAt="6"/>
            </a:pPr>
            <a:r>
              <a:rPr lang="en-US" sz="2400" b="1" dirty="0" smtClean="0">
                <a:solidFill>
                  <a:srgbClr val="0000CC"/>
                </a:solidFill>
              </a:rPr>
              <a:t>Change Request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-13855" y="587189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2286000" y="3141771"/>
            <a:ext cx="357731" cy="32035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tx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extBox 25"/>
          <p:cNvSpPr txBox="1"/>
          <p:nvPr/>
        </p:nvSpPr>
        <p:spPr>
          <a:xfrm>
            <a:off x="1720362" y="1231415"/>
            <a:ext cx="3461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CC"/>
                </a:solidFill>
              </a:rPr>
              <a:t>Schedule </a:t>
            </a:r>
            <a:r>
              <a:rPr lang="en-US" sz="2000" b="1" dirty="0">
                <a:solidFill>
                  <a:srgbClr val="0000CC"/>
                </a:solidFill>
              </a:rPr>
              <a:t>Mgt Plan</a:t>
            </a:r>
          </a:p>
          <a:p>
            <a:pPr marL="176213" indent="-176213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CC"/>
                </a:solidFill>
              </a:rPr>
              <a:t>Schedule </a:t>
            </a:r>
            <a:r>
              <a:rPr lang="en-US" sz="2000" b="1" dirty="0" smtClean="0">
                <a:solidFill>
                  <a:srgbClr val="0000CC"/>
                </a:solidFill>
              </a:rPr>
              <a:t>Baseline </a:t>
            </a:r>
            <a:r>
              <a:rPr lang="en-US" sz="2000" b="1" dirty="0">
                <a:solidFill>
                  <a:srgbClr val="0000CC"/>
                </a:solidFill>
              </a:rPr>
              <a:t>(from the </a:t>
            </a:r>
            <a:r>
              <a:rPr lang="en-US" sz="2000" b="1" i="1" dirty="0">
                <a:solidFill>
                  <a:srgbClr val="0000CC"/>
                </a:solidFill>
              </a:rPr>
              <a:t>Develop Schedule</a:t>
            </a:r>
            <a:r>
              <a:rPr lang="en-US" sz="2000" b="1" dirty="0">
                <a:solidFill>
                  <a:srgbClr val="0000CC"/>
                </a:solidFill>
              </a:rPr>
              <a:t> process)</a:t>
            </a:r>
          </a:p>
        </p:txBody>
      </p:sp>
      <p:sp>
        <p:nvSpPr>
          <p:cNvPr id="32" name="Freeform 31"/>
          <p:cNvSpPr>
            <a:spLocks noChangeAspect="1"/>
          </p:cNvSpPr>
          <p:nvPr/>
        </p:nvSpPr>
        <p:spPr>
          <a:xfrm>
            <a:off x="890954" y="1225063"/>
            <a:ext cx="836307" cy="1260231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eform 15"/>
          <p:cNvSpPr>
            <a:spLocks noChangeAspect="1"/>
          </p:cNvSpPr>
          <p:nvPr/>
        </p:nvSpPr>
        <p:spPr>
          <a:xfrm rot="5400000">
            <a:off x="1364219" y="3400087"/>
            <a:ext cx="1889330" cy="1103094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9363" y="4995392"/>
            <a:ext cx="2535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CC"/>
                </a:solidFill>
              </a:rPr>
              <a:t>Project Schedule</a:t>
            </a:r>
          </a:p>
          <a:p>
            <a:pPr marL="234950" indent="-234950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CC"/>
                </a:solidFill>
              </a:rPr>
              <a:t>Project Calendars</a:t>
            </a:r>
          </a:p>
          <a:p>
            <a:pPr marL="234950" indent="-234950"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CC"/>
                </a:solidFill>
              </a:rPr>
              <a:t>Schedule </a:t>
            </a:r>
            <a:r>
              <a:rPr lang="en-US" sz="2000" b="1" dirty="0" smtClean="0">
                <a:solidFill>
                  <a:srgbClr val="0000CC"/>
                </a:solidFill>
              </a:rPr>
              <a:t>Data</a:t>
            </a:r>
            <a:endParaRPr lang="en-US" sz="2000" b="1" dirty="0">
              <a:solidFill>
                <a:srgbClr val="0000C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22076" y="5326613"/>
            <a:ext cx="4414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7">
              <a:buSzPct val="100000"/>
            </a:pPr>
            <a:r>
              <a:rPr lang="en-US" sz="2000" b="1" dirty="0">
                <a:solidFill>
                  <a:srgbClr val="0000CC"/>
                </a:solidFill>
              </a:rPr>
              <a:t>(</a:t>
            </a:r>
            <a:r>
              <a:rPr lang="en-US" sz="2000" b="1" dirty="0" smtClean="0">
                <a:solidFill>
                  <a:srgbClr val="0000CC"/>
                </a:solidFill>
              </a:rPr>
              <a:t>from the </a:t>
            </a:r>
            <a:r>
              <a:rPr lang="en-US" sz="2000" b="1" i="1" dirty="0" smtClean="0">
                <a:solidFill>
                  <a:srgbClr val="0000CC"/>
                </a:solidFill>
              </a:rPr>
              <a:t>Develop Schedule</a:t>
            </a:r>
            <a:r>
              <a:rPr lang="en-US" sz="2000" b="1" dirty="0" smtClean="0">
                <a:solidFill>
                  <a:srgbClr val="0000CC"/>
                </a:solidFill>
              </a:rPr>
              <a:t> process)</a:t>
            </a:r>
            <a:endParaRPr lang="en-US" sz="2000" b="1" dirty="0">
              <a:solidFill>
                <a:srgbClr val="0000CC"/>
              </a:solidFill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3546231" y="5137847"/>
            <a:ext cx="207773" cy="822960"/>
          </a:xfrm>
          <a:prstGeom prst="rightBrace">
            <a:avLst>
              <a:gd name="adj1" fmla="val 57593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7400" y="6201451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8463" indent="-398463"/>
            <a:r>
              <a:rPr lang="en-US" dirty="0" smtClean="0">
                <a:solidFill>
                  <a:prstClr val="black"/>
                </a:solidFill>
              </a:rPr>
              <a:t>*:	from the </a:t>
            </a:r>
            <a:r>
              <a:rPr lang="en-US" i="1" dirty="0" smtClean="0">
                <a:solidFill>
                  <a:prstClr val="black"/>
                </a:solidFill>
              </a:rPr>
              <a:t>Direct &amp; Manage Project Work  </a:t>
            </a:r>
            <a:r>
              <a:rPr lang="en-US" dirty="0" smtClean="0">
                <a:solidFill>
                  <a:prstClr val="black"/>
                </a:solidFill>
              </a:rPr>
              <a:t>process</a:t>
            </a:r>
          </a:p>
          <a:p>
            <a:pPr marL="398463" indent="-398463"/>
            <a:r>
              <a:rPr lang="en-US" dirty="0" smtClean="0">
                <a:solidFill>
                  <a:prstClr val="black"/>
                </a:solidFill>
              </a:rPr>
              <a:t>**:	to the </a:t>
            </a:r>
            <a:r>
              <a:rPr lang="en-US" i="1" dirty="0" smtClean="0">
                <a:solidFill>
                  <a:prstClr val="black"/>
                </a:solidFill>
              </a:rPr>
              <a:t>Monitor &amp; Control </a:t>
            </a:r>
            <a:r>
              <a:rPr lang="en-US" dirty="0" smtClean="0">
                <a:solidFill>
                  <a:prstClr val="black"/>
                </a:solidFill>
              </a:rPr>
              <a:t>process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Multiply 21"/>
          <p:cNvSpPr/>
          <p:nvPr/>
        </p:nvSpPr>
        <p:spPr>
          <a:xfrm>
            <a:off x="1159372" y="4217177"/>
            <a:ext cx="597965" cy="540243"/>
          </a:xfrm>
          <a:prstGeom prst="mathMultiply">
            <a:avLst>
              <a:gd name="adj1" fmla="val 10500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Freeform 24"/>
          <p:cNvSpPr>
            <a:spLocks noChangeAspect="1"/>
          </p:cNvSpPr>
          <p:nvPr/>
        </p:nvSpPr>
        <p:spPr>
          <a:xfrm rot="14105415" flipV="1">
            <a:off x="7681800" y="2473882"/>
            <a:ext cx="1876223" cy="914866"/>
          </a:xfrm>
          <a:custGeom>
            <a:avLst/>
            <a:gdLst>
              <a:gd name="connsiteX0" fmla="*/ 0 w 6729046"/>
              <a:gd name="connsiteY0" fmla="*/ 4032739 h 4337539"/>
              <a:gd name="connsiteX1" fmla="*/ 0 w 6729046"/>
              <a:gd name="connsiteY1" fmla="*/ 4337539 h 4337539"/>
              <a:gd name="connsiteX2" fmla="*/ 5791200 w 6729046"/>
              <a:gd name="connsiteY2" fmla="*/ 1547446 h 4337539"/>
              <a:gd name="connsiteX3" fmla="*/ 5873262 w 6729046"/>
              <a:gd name="connsiteY3" fmla="*/ 2004646 h 4337539"/>
              <a:gd name="connsiteX4" fmla="*/ 6729046 w 6729046"/>
              <a:gd name="connsiteY4" fmla="*/ 832339 h 4337539"/>
              <a:gd name="connsiteX5" fmla="*/ 5627077 w 6729046"/>
              <a:gd name="connsiteY5" fmla="*/ 0 h 4337539"/>
              <a:gd name="connsiteX6" fmla="*/ 5673969 w 6729046"/>
              <a:gd name="connsiteY6" fmla="*/ 480646 h 4337539"/>
              <a:gd name="connsiteX7" fmla="*/ 0 w 6729046"/>
              <a:gd name="connsiteY7" fmla="*/ 4032739 h 4337539"/>
              <a:gd name="connsiteX0" fmla="*/ 0 w 6729046"/>
              <a:gd name="connsiteY0" fmla="*/ 4032739 h 4032739"/>
              <a:gd name="connsiteX1" fmla="*/ 5791200 w 6729046"/>
              <a:gd name="connsiteY1" fmla="*/ 1547446 h 4032739"/>
              <a:gd name="connsiteX2" fmla="*/ 5873262 w 6729046"/>
              <a:gd name="connsiteY2" fmla="*/ 2004646 h 4032739"/>
              <a:gd name="connsiteX3" fmla="*/ 6729046 w 6729046"/>
              <a:gd name="connsiteY3" fmla="*/ 832339 h 4032739"/>
              <a:gd name="connsiteX4" fmla="*/ 5627077 w 6729046"/>
              <a:gd name="connsiteY4" fmla="*/ 0 h 4032739"/>
              <a:gd name="connsiteX5" fmla="*/ 5673969 w 6729046"/>
              <a:gd name="connsiteY5" fmla="*/ 480646 h 4032739"/>
              <a:gd name="connsiteX6" fmla="*/ 0 w 6729046"/>
              <a:gd name="connsiteY6" fmla="*/ 4032739 h 4032739"/>
              <a:gd name="connsiteX0" fmla="*/ 60 w 6729106"/>
              <a:gd name="connsiteY0" fmla="*/ 4032739 h 4032739"/>
              <a:gd name="connsiteX1" fmla="*/ 5791260 w 6729106"/>
              <a:gd name="connsiteY1" fmla="*/ 1547446 h 4032739"/>
              <a:gd name="connsiteX2" fmla="*/ 5873322 w 6729106"/>
              <a:gd name="connsiteY2" fmla="*/ 2004646 h 4032739"/>
              <a:gd name="connsiteX3" fmla="*/ 6729106 w 6729106"/>
              <a:gd name="connsiteY3" fmla="*/ 832339 h 4032739"/>
              <a:gd name="connsiteX4" fmla="*/ 5627137 w 6729106"/>
              <a:gd name="connsiteY4" fmla="*/ 0 h 4032739"/>
              <a:gd name="connsiteX5" fmla="*/ 5674029 w 6729106"/>
              <a:gd name="connsiteY5" fmla="*/ 480646 h 4032739"/>
              <a:gd name="connsiteX6" fmla="*/ 60 w 6729106"/>
              <a:gd name="connsiteY6" fmla="*/ 4032739 h 4032739"/>
              <a:gd name="connsiteX0" fmla="*/ 60 w 6729106"/>
              <a:gd name="connsiteY0" fmla="*/ 4032739 h 4042423"/>
              <a:gd name="connsiteX1" fmla="*/ 5791260 w 6729106"/>
              <a:gd name="connsiteY1" fmla="*/ 1547446 h 4042423"/>
              <a:gd name="connsiteX2" fmla="*/ 5873322 w 6729106"/>
              <a:gd name="connsiteY2" fmla="*/ 2004646 h 4042423"/>
              <a:gd name="connsiteX3" fmla="*/ 6729106 w 6729106"/>
              <a:gd name="connsiteY3" fmla="*/ 832339 h 4042423"/>
              <a:gd name="connsiteX4" fmla="*/ 5627137 w 6729106"/>
              <a:gd name="connsiteY4" fmla="*/ 0 h 4042423"/>
              <a:gd name="connsiteX5" fmla="*/ 5674029 w 6729106"/>
              <a:gd name="connsiteY5" fmla="*/ 480646 h 4042423"/>
              <a:gd name="connsiteX6" fmla="*/ 60 w 6729106"/>
              <a:gd name="connsiteY6" fmla="*/ 4032739 h 4042423"/>
              <a:gd name="connsiteX0" fmla="*/ 89709 w 6818755"/>
              <a:gd name="connsiteY0" fmla="*/ 4032739 h 4042423"/>
              <a:gd name="connsiteX1" fmla="*/ 5880909 w 6818755"/>
              <a:gd name="connsiteY1" fmla="*/ 1547446 h 4042423"/>
              <a:gd name="connsiteX2" fmla="*/ 5962971 w 6818755"/>
              <a:gd name="connsiteY2" fmla="*/ 2004646 h 4042423"/>
              <a:gd name="connsiteX3" fmla="*/ 6818755 w 6818755"/>
              <a:gd name="connsiteY3" fmla="*/ 832339 h 4042423"/>
              <a:gd name="connsiteX4" fmla="*/ 5716786 w 6818755"/>
              <a:gd name="connsiteY4" fmla="*/ 0 h 4042423"/>
              <a:gd name="connsiteX5" fmla="*/ 5763678 w 6818755"/>
              <a:gd name="connsiteY5" fmla="*/ 480646 h 4042423"/>
              <a:gd name="connsiteX6" fmla="*/ 2410878 w 6818755"/>
              <a:gd name="connsiteY6" fmla="*/ 1617785 h 4042423"/>
              <a:gd name="connsiteX7" fmla="*/ 89709 w 6818755"/>
              <a:gd name="connsiteY7" fmla="*/ 4032739 h 4042423"/>
              <a:gd name="connsiteX0" fmla="*/ 89709 w 6818755"/>
              <a:gd name="connsiteY0" fmla="*/ 4032739 h 4047447"/>
              <a:gd name="connsiteX1" fmla="*/ 2844633 w 6818755"/>
              <a:gd name="connsiteY1" fmla="*/ 2145323 h 4047447"/>
              <a:gd name="connsiteX2" fmla="*/ 5880909 w 6818755"/>
              <a:gd name="connsiteY2" fmla="*/ 1547446 h 4047447"/>
              <a:gd name="connsiteX3" fmla="*/ 5962971 w 6818755"/>
              <a:gd name="connsiteY3" fmla="*/ 2004646 h 4047447"/>
              <a:gd name="connsiteX4" fmla="*/ 6818755 w 6818755"/>
              <a:gd name="connsiteY4" fmla="*/ 832339 h 4047447"/>
              <a:gd name="connsiteX5" fmla="*/ 5716786 w 6818755"/>
              <a:gd name="connsiteY5" fmla="*/ 0 h 4047447"/>
              <a:gd name="connsiteX6" fmla="*/ 5763678 w 6818755"/>
              <a:gd name="connsiteY6" fmla="*/ 480646 h 4047447"/>
              <a:gd name="connsiteX7" fmla="*/ 2410878 w 6818755"/>
              <a:gd name="connsiteY7" fmla="*/ 1617785 h 4047447"/>
              <a:gd name="connsiteX8" fmla="*/ 89709 w 681875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37289 w 6766335"/>
              <a:gd name="connsiteY0" fmla="*/ 4032739 h 4047447"/>
              <a:gd name="connsiteX1" fmla="*/ 2792213 w 6766335"/>
              <a:gd name="connsiteY1" fmla="*/ 2145323 h 4047447"/>
              <a:gd name="connsiteX2" fmla="*/ 5828489 w 6766335"/>
              <a:gd name="connsiteY2" fmla="*/ 1547446 h 4047447"/>
              <a:gd name="connsiteX3" fmla="*/ 5910551 w 6766335"/>
              <a:gd name="connsiteY3" fmla="*/ 2004646 h 4047447"/>
              <a:gd name="connsiteX4" fmla="*/ 6766335 w 6766335"/>
              <a:gd name="connsiteY4" fmla="*/ 832339 h 4047447"/>
              <a:gd name="connsiteX5" fmla="*/ 5664366 w 6766335"/>
              <a:gd name="connsiteY5" fmla="*/ 0 h 4047447"/>
              <a:gd name="connsiteX6" fmla="*/ 5711258 w 6766335"/>
              <a:gd name="connsiteY6" fmla="*/ 480646 h 4047447"/>
              <a:gd name="connsiteX7" fmla="*/ 2358458 w 6766335"/>
              <a:gd name="connsiteY7" fmla="*/ 1617785 h 4047447"/>
              <a:gd name="connsiteX8" fmla="*/ 37289 w 6766335"/>
              <a:gd name="connsiteY8" fmla="*/ 4032739 h 4047447"/>
              <a:gd name="connsiteX0" fmla="*/ 0 w 6729046"/>
              <a:gd name="connsiteY0" fmla="*/ 4032739 h 4047447"/>
              <a:gd name="connsiteX1" fmla="*/ 2754924 w 6729046"/>
              <a:gd name="connsiteY1" fmla="*/ 2145323 h 4047447"/>
              <a:gd name="connsiteX2" fmla="*/ 5791200 w 6729046"/>
              <a:gd name="connsiteY2" fmla="*/ 1547446 h 4047447"/>
              <a:gd name="connsiteX3" fmla="*/ 5873262 w 6729046"/>
              <a:gd name="connsiteY3" fmla="*/ 2004646 h 4047447"/>
              <a:gd name="connsiteX4" fmla="*/ 6729046 w 6729046"/>
              <a:gd name="connsiteY4" fmla="*/ 832339 h 4047447"/>
              <a:gd name="connsiteX5" fmla="*/ 5627077 w 6729046"/>
              <a:gd name="connsiteY5" fmla="*/ 0 h 4047447"/>
              <a:gd name="connsiteX6" fmla="*/ 5673969 w 6729046"/>
              <a:gd name="connsiteY6" fmla="*/ 480646 h 4047447"/>
              <a:gd name="connsiteX7" fmla="*/ 2321169 w 6729046"/>
              <a:gd name="connsiteY7" fmla="*/ 1617785 h 4047447"/>
              <a:gd name="connsiteX8" fmla="*/ 0 w 6729046"/>
              <a:gd name="connsiteY8" fmla="*/ 4032739 h 4047447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321169 w 6729046"/>
              <a:gd name="connsiteY7" fmla="*/ 1617785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405184 w 6729046"/>
              <a:gd name="connsiteY7" fmla="*/ 1596781 h 4032739"/>
              <a:gd name="connsiteX8" fmla="*/ 0 w 6729046"/>
              <a:gd name="connsiteY8" fmla="*/ 4032739 h 4032739"/>
              <a:gd name="connsiteX0" fmla="*/ 0 w 6729046"/>
              <a:gd name="connsiteY0" fmla="*/ 4032739 h 4032739"/>
              <a:gd name="connsiteX1" fmla="*/ 2754924 w 6729046"/>
              <a:gd name="connsiteY1" fmla="*/ 2145323 h 4032739"/>
              <a:gd name="connsiteX2" fmla="*/ 5791200 w 6729046"/>
              <a:gd name="connsiteY2" fmla="*/ 1547446 h 4032739"/>
              <a:gd name="connsiteX3" fmla="*/ 5873262 w 6729046"/>
              <a:gd name="connsiteY3" fmla="*/ 2004646 h 4032739"/>
              <a:gd name="connsiteX4" fmla="*/ 6729046 w 6729046"/>
              <a:gd name="connsiteY4" fmla="*/ 832339 h 4032739"/>
              <a:gd name="connsiteX5" fmla="*/ 5627077 w 6729046"/>
              <a:gd name="connsiteY5" fmla="*/ 0 h 4032739"/>
              <a:gd name="connsiteX6" fmla="*/ 5673969 w 6729046"/>
              <a:gd name="connsiteY6" fmla="*/ 480646 h 4032739"/>
              <a:gd name="connsiteX7" fmla="*/ 2563159 w 6729046"/>
              <a:gd name="connsiteY7" fmla="*/ 1654229 h 4032739"/>
              <a:gd name="connsiteX8" fmla="*/ 0 w 6729046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2754924 w 7376638"/>
              <a:gd name="connsiteY1" fmla="*/ 2145323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563159 w 7376638"/>
              <a:gd name="connsiteY7" fmla="*/ 1654229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73969 w 7376638"/>
              <a:gd name="connsiteY6" fmla="*/ 480646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73262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0462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  <a:gd name="connsiteX0" fmla="*/ 0 w 7376638"/>
              <a:gd name="connsiteY0" fmla="*/ 4032739 h 4032739"/>
              <a:gd name="connsiteX1" fmla="*/ 3019845 w 7376638"/>
              <a:gd name="connsiteY1" fmla="*/ 2198720 h 4032739"/>
              <a:gd name="connsiteX2" fmla="*/ 5791200 w 7376638"/>
              <a:gd name="connsiteY2" fmla="*/ 1547446 h 4032739"/>
              <a:gd name="connsiteX3" fmla="*/ 5827045 w 7376638"/>
              <a:gd name="connsiteY3" fmla="*/ 2004646 h 4032739"/>
              <a:gd name="connsiteX4" fmla="*/ 7376638 w 7376638"/>
              <a:gd name="connsiteY4" fmla="*/ 981846 h 4032739"/>
              <a:gd name="connsiteX5" fmla="*/ 5627077 w 7376638"/>
              <a:gd name="connsiteY5" fmla="*/ 0 h 4032739"/>
              <a:gd name="connsiteX6" fmla="*/ 5627738 w 7376638"/>
              <a:gd name="connsiteY6" fmla="*/ 505798 h 4032739"/>
              <a:gd name="connsiteX7" fmla="*/ 2739768 w 7376638"/>
              <a:gd name="connsiteY7" fmla="*/ 1739661 h 4032739"/>
              <a:gd name="connsiteX8" fmla="*/ 0 w 7376638"/>
              <a:gd name="connsiteY8" fmla="*/ 4032739 h 403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6638" h="4032739">
                <a:moveTo>
                  <a:pt x="0" y="4032739"/>
                </a:moveTo>
                <a:cubicBezTo>
                  <a:pt x="154354" y="3716216"/>
                  <a:pt x="2054645" y="2612935"/>
                  <a:pt x="3019845" y="2198720"/>
                </a:cubicBezTo>
                <a:cubicBezTo>
                  <a:pt x="3985045" y="1784505"/>
                  <a:pt x="5224584" y="1611923"/>
                  <a:pt x="5791200" y="1547446"/>
                </a:cubicBezTo>
                <a:lnTo>
                  <a:pt x="5827045" y="2004646"/>
                </a:lnTo>
                <a:lnTo>
                  <a:pt x="7376638" y="981846"/>
                </a:lnTo>
                <a:lnTo>
                  <a:pt x="5627077" y="0"/>
                </a:lnTo>
                <a:cubicBezTo>
                  <a:pt x="5627297" y="168599"/>
                  <a:pt x="5627518" y="337199"/>
                  <a:pt x="5627738" y="505798"/>
                </a:cubicBezTo>
                <a:cubicBezTo>
                  <a:pt x="5076753" y="775429"/>
                  <a:pt x="3677724" y="1151838"/>
                  <a:pt x="2739768" y="1739661"/>
                </a:cubicBezTo>
                <a:cubicBezTo>
                  <a:pt x="1801812" y="2327485"/>
                  <a:pt x="441371" y="3203268"/>
                  <a:pt x="0" y="403273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61075" y="1548842"/>
            <a:ext cx="2930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SzPct val="100000"/>
            </a:pPr>
            <a:r>
              <a:rPr lang="en-US" sz="2400" b="1" dirty="0" smtClean="0">
                <a:solidFill>
                  <a:srgbClr val="00B050"/>
                </a:solidFill>
              </a:rPr>
              <a:t>Schedule Forecast</a:t>
            </a:r>
            <a:r>
              <a:rPr lang="en-US" sz="2000" dirty="0" smtClean="0">
                <a:solidFill>
                  <a:prstClr val="black"/>
                </a:solidFill>
              </a:rPr>
              <a:t>**</a:t>
            </a:r>
            <a:endParaRPr lang="en-US" sz="2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98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26" grpId="0"/>
      <p:bldP spid="32" grpId="0" animBg="1"/>
      <p:bldP spid="16" grpId="0" animBg="1"/>
      <p:bldP spid="17" grpId="0"/>
      <p:bldP spid="18" grpId="0"/>
      <p:bldP spid="21" grpId="0" animBg="1"/>
      <p:bldP spid="23" grpId="0"/>
      <p:bldP spid="25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8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Control Schedule Entails?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745" t="1748" r="1125" b="2292"/>
          <a:stretch/>
        </p:blipFill>
        <p:spPr>
          <a:xfrm>
            <a:off x="762000" y="838200"/>
            <a:ext cx="7696200" cy="5791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029200" y="5946190"/>
            <a:ext cx="26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(Ref: PMBOK 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Ed, page 186)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2621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148284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Schedule Inputs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643968"/>
              </p:ext>
            </p:extLst>
          </p:nvPr>
        </p:nvGraphicFramePr>
        <p:xfrm>
          <a:off x="228600" y="533400"/>
          <a:ext cx="8686800" cy="6339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9800"/>
                <a:gridCol w="2133600"/>
                <a:gridCol w="43434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Input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b="1" dirty="0" smtClean="0"/>
                        <a:t>Details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PSMP</a:t>
                      </a:r>
                      <a:endParaRPr lang="en-US" sz="2000" b="0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dirty="0" smtClean="0"/>
                        <a:t>How to Monitor</a:t>
                      </a:r>
                      <a:r>
                        <a:rPr lang="en-US" sz="2000" b="0" baseline="0" dirty="0" smtClean="0"/>
                        <a:t> &amp; Control Schedule</a:t>
                      </a:r>
                      <a:endParaRPr lang="en-US" sz="2000" b="0" dirty="0"/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Schedule Baseline</a:t>
                      </a:r>
                      <a:endParaRPr lang="en-US" sz="2000" b="0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marR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&amp; Finish Dates</a:t>
                      </a:r>
                    </a:p>
                    <a:p>
                      <a:pPr marL="173038" marR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Sequencing &amp; Logical Relationship (Dependencies)</a:t>
                      </a:r>
                    </a:p>
                    <a:p>
                      <a:pPr marL="173038" marR="0" indent="-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Milestones</a:t>
                      </a: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934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WPD</a:t>
                      </a:r>
                      <a:endParaRPr lang="en-US" sz="2000" b="0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Activities Completed with Start &amp; Finish Dates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Activities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Progress with Start Date &amp; % Complete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934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OPA</a:t>
                      </a:r>
                      <a:endParaRPr lang="en-US" sz="2000" b="0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Schedule control policies, procedures, guidelines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Tools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Monitoring &amp; Reporting Methods</a:t>
                      </a: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417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Proj</a:t>
                      </a:r>
                      <a:r>
                        <a:rPr lang="en-US" sz="2000" b="0" baseline="0" dirty="0" smtClean="0"/>
                        <a:t> Schedule</a:t>
                      </a:r>
                      <a:endParaRPr lang="en-US" sz="2000" b="0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 output of a Schedule Model that presents linked activities with planned start/finish dates, durations, milestones, and resources</a:t>
                      </a:r>
                      <a:endParaRPr lang="en-US" sz="2000" b="0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Proj Calendars</a:t>
                      </a:r>
                      <a:endParaRPr lang="en-US" sz="2000" b="0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 or more Calendars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934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Schedule</a:t>
                      </a:r>
                      <a:r>
                        <a:rPr lang="en-US" sz="2000" b="0" baseline="0" dirty="0" smtClean="0"/>
                        <a:t> Data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Milestones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Activities</a:t>
                      </a:r>
                    </a:p>
                  </a:txBody>
                  <a:tcPr marT="91440" marB="9144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Activities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Attributes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 &amp; Constraints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476860" y="6103936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3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Schedule Outputs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13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393015"/>
              </p:ext>
            </p:extLst>
          </p:nvPr>
        </p:nvGraphicFramePr>
        <p:xfrm>
          <a:off x="129743" y="749643"/>
          <a:ext cx="8901545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6257"/>
                <a:gridCol w="6745288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Output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Details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WPI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dirty="0" smtClean="0"/>
                        <a:t>SV &amp; SPI for WBS components (WPs &amp; Control Accounts)</a:t>
                      </a:r>
                      <a:endParaRPr lang="en-US" sz="2000" b="0" dirty="0"/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Change Request</a:t>
                      </a: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Based on Schedule Variance Analysis,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Recommendations for: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Changes to Schedule Baseline</a:t>
                      </a:r>
                      <a:endParaRPr lang="en-US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Corrective, Preventive Actions &amp; Defect Repairs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729343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PMP Updates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Schedule Baseline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PSMP for any changes in Proj Schedule Management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 Baseline</a:t>
                      </a:r>
                    </a:p>
                  </a:txBody>
                  <a:tcPr marT="91440" marB="91440"/>
                </a:tc>
              </a:tr>
              <a:tr h="398417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PD Updates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Schedule Data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 Schedule updated with actual situation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Risk Register updated the schedule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delay risks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OPA Updates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Causes of Variances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Corrective Action chosen and the reasons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Other types of Lessons learned</a:t>
                      </a:r>
                    </a:p>
                  </a:txBody>
                  <a:tcPr marT="91440" marB="91440"/>
                </a:tc>
              </a:tr>
              <a:tr h="42672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0" dirty="0" smtClean="0"/>
                        <a:t>Schedule Forecast</a:t>
                      </a:r>
                      <a:endParaRPr lang="en-US" sz="2000" b="0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Indirectly from Estimate At Completion (EAC) in EVM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7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 Schedule Tools &amp; Techniques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592295"/>
              </p:ext>
            </p:extLst>
          </p:nvPr>
        </p:nvGraphicFramePr>
        <p:xfrm>
          <a:off x="129743" y="786714"/>
          <a:ext cx="8901545" cy="57664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80257"/>
                <a:gridCol w="2057400"/>
                <a:gridCol w="3163888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Tool Category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000" b="1" dirty="0" smtClean="0"/>
                        <a:t>Tools</a:t>
                      </a:r>
                      <a:endParaRPr lang="en-US" sz="2000" b="1" dirty="0"/>
                    </a:p>
                  </a:txBody>
                  <a:tcPr marT="91440" marB="9144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Performance Reviews</a:t>
                      </a:r>
                      <a:endParaRPr lang="en-US" sz="2000" b="1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Trend Analysis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CPM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CCM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EVM</a:t>
                      </a:r>
                      <a:endParaRPr lang="en-US" sz="2000" b="1" dirty="0"/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3926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Project Management Software</a:t>
                      </a:r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e.g.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MS Project, @ Risk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9343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Resource Optimization Techniques</a:t>
                      </a:r>
                      <a:endParaRPr lang="en-US" sz="2000" b="1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Resource Levelling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Resource Smoothing</a:t>
                      </a: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417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Modelling Techniques</a:t>
                      </a:r>
                      <a:endParaRPr lang="en-US" sz="2000" b="1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What-If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Scenario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Simulation (Monte Carlo)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Leads</a:t>
                      </a:r>
                      <a:r>
                        <a:rPr lang="en-US" sz="2000" b="1" baseline="0" dirty="0" smtClean="0"/>
                        <a:t> &amp; Lags</a:t>
                      </a:r>
                      <a:endParaRPr lang="en-US" sz="2000" b="1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Schedule Compression</a:t>
                      </a:r>
                      <a:endParaRPr lang="en-US" sz="2000" b="1" dirty="0"/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Crashing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Fast Tracking</a:t>
                      </a:r>
                      <a:endParaRPr lang="en-US" sz="20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i="1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Reduce Scope</a:t>
                      </a:r>
                    </a:p>
                    <a:p>
                      <a:pPr marL="173038" indent="-173038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i="1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Lower Quality</a:t>
                      </a: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indent="0">
                        <a:buSzPct val="80000"/>
                        <a:buFont typeface="+mj-lt"/>
                        <a:buNone/>
                      </a:pPr>
                      <a:r>
                        <a:rPr lang="en-US" sz="2000" b="1" dirty="0" smtClean="0"/>
                        <a:t>Scheduling</a:t>
                      </a:r>
                      <a:r>
                        <a:rPr lang="en-US" sz="2000" b="1" baseline="0" dirty="0" smtClean="0"/>
                        <a:t> Tool</a:t>
                      </a:r>
                      <a:endParaRPr lang="en-US" sz="2000" b="1" dirty="0"/>
                    </a:p>
                  </a:txBody>
                  <a:tcPr marT="91440" marB="91440"/>
                </a:tc>
                <a:tc gridSpan="2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Gantt Chart (Manual or Software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4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6096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Trend Analysis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15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19589" y="4154900"/>
            <a:ext cx="4105275" cy="2743200"/>
            <a:chOff x="281374" y="3962401"/>
            <a:chExt cx="4105275" cy="2743200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74" y="3962401"/>
              <a:ext cx="4105275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1671609" y="4101754"/>
              <a:ext cx="1604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Variance Trend</a:t>
              </a:r>
              <a:endParaRPr lang="en-US" b="1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819140" y="4099560"/>
            <a:ext cx="4105275" cy="2743200"/>
            <a:chOff x="4572000" y="3894704"/>
            <a:chExt cx="4105275" cy="2743200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894704"/>
              <a:ext cx="4105275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5309286" y="4069488"/>
              <a:ext cx="25880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Performance Index Trend</a:t>
              </a:r>
              <a:endParaRPr lang="en-US" b="1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71999" y="607950"/>
            <a:ext cx="4366271" cy="3002952"/>
            <a:chOff x="4571999" y="988536"/>
            <a:chExt cx="4366271" cy="2928816"/>
          </a:xfrm>
        </p:grpSpPr>
        <p:pic>
          <p:nvPicPr>
            <p:cNvPr id="1036" name="Picture 12" descr="http://upload.wikimedia.org/wikipedia/commons/thumb/3/3a/Linear_regression.svg/438px-Linear_regression.svg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9" y="993156"/>
              <a:ext cx="4352415" cy="29241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noFill/>
            </a:ln>
          </p:spPr>
        </p:pic>
        <p:sp>
          <p:nvSpPr>
            <p:cNvPr id="48" name="TextBox 47"/>
            <p:cNvSpPr txBox="1"/>
            <p:nvPr/>
          </p:nvSpPr>
          <p:spPr>
            <a:xfrm>
              <a:off x="5760343" y="988536"/>
              <a:ext cx="2136520" cy="39233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Regression Analysis</a:t>
              </a:r>
              <a:endParaRPr lang="en-US" b="1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572000" y="993156"/>
              <a:ext cx="4366270" cy="2924196"/>
            </a:xfrm>
            <a:prstGeom prst="rect">
              <a:avLst/>
            </a:prstGeom>
            <a:solidFill>
              <a:srgbClr val="FFFF00">
                <a:alpha val="9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02971" y="607950"/>
            <a:ext cx="4392829" cy="3012753"/>
            <a:chOff x="102971" y="914400"/>
            <a:chExt cx="4392829" cy="3012753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62" r="5301"/>
            <a:stretch/>
          </p:blipFill>
          <p:spPr bwMode="auto">
            <a:xfrm>
              <a:off x="102971" y="988536"/>
              <a:ext cx="4384359" cy="292882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2" name="Rectangle 51"/>
            <p:cNvSpPr/>
            <p:nvPr/>
          </p:nvSpPr>
          <p:spPr>
            <a:xfrm>
              <a:off x="129530" y="914400"/>
              <a:ext cx="4366270" cy="3012753"/>
            </a:xfrm>
            <a:prstGeom prst="rect">
              <a:avLst/>
            </a:prstGeom>
            <a:solidFill>
              <a:srgbClr val="00B0F0">
                <a:alpha val="9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219198" y="3781975"/>
            <a:ext cx="6647184" cy="218778"/>
            <a:chOff x="1471165" y="3736255"/>
            <a:chExt cx="6135939" cy="218778"/>
          </a:xfrm>
        </p:grpSpPr>
        <p:sp>
          <p:nvSpPr>
            <p:cNvPr id="17" name="TextBox 16"/>
            <p:cNvSpPr txBox="1"/>
            <p:nvPr/>
          </p:nvSpPr>
          <p:spPr>
            <a:xfrm>
              <a:off x="1471165" y="3736255"/>
              <a:ext cx="4754940" cy="218778"/>
            </a:xfrm>
            <a:prstGeom prst="rect">
              <a:avLst/>
            </a:prstGeom>
            <a:noFill/>
          </p:spPr>
          <p:txBody>
            <a:bodyPr wrap="square" tIns="0" bIns="0" rtlCol="0" anchor="ctr" anchorCtr="0">
              <a:spAutoFit/>
            </a:bodyPr>
            <a:lstStyle/>
            <a:p>
              <a:pPr marL="168275" indent="-168275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en-US" sz="2200" b="1" dirty="0" smtClean="0">
                  <a:solidFill>
                    <a:srgbClr val="00B050"/>
                  </a:solidFill>
                </a:rPr>
                <a:t>Performance improving or deteriorating?</a:t>
              </a:r>
              <a:endParaRPr lang="en-US" sz="22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80286" y="3736255"/>
              <a:ext cx="1226818" cy="218778"/>
            </a:xfrm>
            <a:prstGeom prst="rect">
              <a:avLst/>
            </a:prstGeom>
            <a:noFill/>
          </p:spPr>
          <p:txBody>
            <a:bodyPr wrap="square" tIns="0" bIns="0" rtlCol="0" anchor="ctr" anchorCtr="0">
              <a:spAutoFit/>
            </a:bodyPr>
            <a:lstStyle/>
            <a:p>
              <a:pPr marL="168275" indent="-168275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en-US" sz="2200" b="1" dirty="0" smtClean="0">
                  <a:solidFill>
                    <a:srgbClr val="00B050"/>
                  </a:solidFill>
                </a:rPr>
                <a:t>Forecast</a:t>
              </a:r>
              <a:endParaRPr lang="en-US" sz="2200" b="1" dirty="0">
                <a:solidFill>
                  <a:srgbClr val="00B050"/>
                </a:solidFill>
              </a:endParaRPr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 rot="16200000">
            <a:off x="-478571" y="6109800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90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352436"/>
              </p:ext>
            </p:extLst>
          </p:nvPr>
        </p:nvGraphicFramePr>
        <p:xfrm>
          <a:off x="2374621" y="2879500"/>
          <a:ext cx="3581400" cy="167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/>
                <a:gridCol w="1295400"/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00FF"/>
                          </a:solidFill>
                        </a:rPr>
                        <a:t>Paths</a:t>
                      </a:r>
                      <a:endParaRPr lang="en-US" sz="2000" b="1" dirty="0">
                        <a:solidFill>
                          <a:srgbClr val="0000FF"/>
                        </a:solidFill>
                      </a:endParaRP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FF"/>
                          </a:solidFill>
                        </a:rPr>
                        <a:t>Duration</a:t>
                      </a:r>
                      <a:endParaRPr lang="en-US" sz="2000" b="1" dirty="0">
                        <a:solidFill>
                          <a:srgbClr val="0000FF"/>
                        </a:solidFill>
                      </a:endParaRP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Start-D-E-G-H-C-End</a:t>
                      </a:r>
                      <a:endParaRPr lang="en-US" b="1" dirty="0"/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66"/>
                          </a:solidFill>
                        </a:rPr>
                        <a:t>32</a:t>
                      </a:r>
                      <a:endParaRPr lang="en-US" b="1" dirty="0">
                        <a:solidFill>
                          <a:srgbClr val="FF0066"/>
                        </a:solidFill>
                      </a:endParaRP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Start-D-F-G-H-C-End</a:t>
                      </a: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66"/>
                          </a:solidFill>
                        </a:rPr>
                        <a:t>31</a:t>
                      </a:r>
                      <a:endParaRPr lang="en-US" b="1" dirty="0">
                        <a:solidFill>
                          <a:srgbClr val="FF0066"/>
                        </a:solidFill>
                      </a:endParaRP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Start-D-F-B-End</a:t>
                      </a: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Start-A-F-G-H-C-End</a:t>
                      </a: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66"/>
                          </a:solidFill>
                        </a:rPr>
                        <a:t>33</a:t>
                      </a:r>
                      <a:endParaRPr lang="en-US" b="1" dirty="0">
                        <a:solidFill>
                          <a:srgbClr val="FF0066"/>
                        </a:solidFill>
                      </a:endParaRP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Start-A-F-B-End</a:t>
                      </a:r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18</a:t>
                      </a:r>
                      <a:endParaRPr lang="en-US" b="1" dirty="0"/>
                    </a:p>
                  </a:txBody>
                  <a:tcPr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7" y="0"/>
            <a:ext cx="9144000" cy="731520"/>
          </a:xfrm>
        </p:spPr>
        <p:txBody>
          <a:bodyPr>
            <a:noAutofit/>
          </a:bodyPr>
          <a:lstStyle/>
          <a:p>
            <a:pPr marL="3482975" indent="-3482975" algn="l">
              <a:lnSpc>
                <a:spcPts val="2800"/>
              </a:lnSpc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Critical Path Method –	MC Challenges when Multiple Paths Near Critical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16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47" y="4544025"/>
            <a:ext cx="9097895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700" dirty="0" smtClean="0"/>
              <a:t>Variance on Critical Path have a direct impact on the Project</a:t>
            </a:r>
          </a:p>
          <a:p>
            <a:pPr marL="168275" indent="-168275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700" dirty="0" smtClean="0"/>
              <a:t>Variance on Near Critical Paths can identify Schedule Risk; more the Near Critical Paths, more the Risks of Delays</a:t>
            </a:r>
          </a:p>
          <a:p>
            <a:pPr marL="168275" indent="-168275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700" dirty="0" smtClean="0"/>
              <a:t>Status of Floats; more the remaining float more the flexibility, security. In a way this is RESERVE ANALYSIS</a:t>
            </a:r>
          </a:p>
          <a:p>
            <a:pPr marL="168275" indent="-168275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700" dirty="0" smtClean="0"/>
              <a:t>Avoid such a situation by exploring the possibility of fast tracking on any near critical path, or even introducing a dummy activity on the critical path as a reserve margin; a dummy activity, of say 8, would help eliminate the other two near critical paths</a:t>
            </a:r>
          </a:p>
        </p:txBody>
      </p:sp>
      <p:sp>
        <p:nvSpPr>
          <p:cNvPr id="4" name="Oval 3"/>
          <p:cNvSpPr/>
          <p:nvPr/>
        </p:nvSpPr>
        <p:spPr>
          <a:xfrm>
            <a:off x="4999418" y="3159439"/>
            <a:ext cx="64008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987695" y="3452516"/>
            <a:ext cx="64008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975973" y="3985916"/>
            <a:ext cx="64008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6"/>
          </p:cNvCxnSpPr>
          <p:nvPr/>
        </p:nvCxnSpPr>
        <p:spPr>
          <a:xfrm>
            <a:off x="5639498" y="3311839"/>
            <a:ext cx="1286022" cy="4058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6"/>
          </p:cNvCxnSpPr>
          <p:nvPr/>
        </p:nvCxnSpPr>
        <p:spPr>
          <a:xfrm>
            <a:off x="5627775" y="3604916"/>
            <a:ext cx="1297745" cy="112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9" idx="6"/>
          </p:cNvCxnSpPr>
          <p:nvPr/>
        </p:nvCxnSpPr>
        <p:spPr>
          <a:xfrm flipV="1">
            <a:off x="5616053" y="3717700"/>
            <a:ext cx="1309467" cy="4206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849320" y="3562583"/>
            <a:ext cx="1986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3 Near Critical Paths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 rot="5400000">
            <a:off x="-457200" y="3366735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457200" y="754967"/>
            <a:ext cx="8001000" cy="2018713"/>
            <a:chOff x="457200" y="3316458"/>
            <a:chExt cx="8001000" cy="2018713"/>
          </a:xfrm>
        </p:grpSpPr>
        <p:sp>
          <p:nvSpPr>
            <p:cNvPr id="23" name="Diamond 22"/>
            <p:cNvSpPr/>
            <p:nvPr/>
          </p:nvSpPr>
          <p:spPr>
            <a:xfrm>
              <a:off x="457200" y="3886200"/>
              <a:ext cx="914400" cy="91440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Start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068975" y="3651441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064150" y="4695091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586046" y="3662288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29443" y="3650566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13828" y="3649393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H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751320" y="3649393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C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603970" y="4695091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F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288326" y="4688341"/>
              <a:ext cx="640080" cy="6400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Diamond 31"/>
            <p:cNvSpPr/>
            <p:nvPr/>
          </p:nvSpPr>
          <p:spPr>
            <a:xfrm>
              <a:off x="7543800" y="4145280"/>
              <a:ext cx="914400" cy="91440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End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33" name="Straight Arrow Connector 32"/>
            <p:cNvCxnSpPr>
              <a:stCxn id="23" idx="3"/>
              <a:endCxn id="24" idx="1"/>
            </p:cNvCxnSpPr>
            <p:nvPr/>
          </p:nvCxnSpPr>
          <p:spPr>
            <a:xfrm flipV="1">
              <a:off x="1371600" y="3971481"/>
              <a:ext cx="697375" cy="371919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24" idx="3"/>
              <a:endCxn id="26" idx="1"/>
            </p:cNvCxnSpPr>
            <p:nvPr/>
          </p:nvCxnSpPr>
          <p:spPr>
            <a:xfrm>
              <a:off x="2709055" y="3971481"/>
              <a:ext cx="876991" cy="1084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26" idx="3"/>
              <a:endCxn id="27" idx="1"/>
            </p:cNvCxnSpPr>
            <p:nvPr/>
          </p:nvCxnSpPr>
          <p:spPr>
            <a:xfrm flipV="1">
              <a:off x="4226126" y="3970606"/>
              <a:ext cx="403317" cy="1172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30" idx="3"/>
              <a:endCxn id="31" idx="1"/>
            </p:cNvCxnSpPr>
            <p:nvPr/>
          </p:nvCxnSpPr>
          <p:spPr>
            <a:xfrm flipV="1">
              <a:off x="4244050" y="5008381"/>
              <a:ext cx="1044276" cy="675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31" idx="3"/>
              <a:endCxn id="32" idx="1"/>
            </p:cNvCxnSpPr>
            <p:nvPr/>
          </p:nvCxnSpPr>
          <p:spPr>
            <a:xfrm flipV="1">
              <a:off x="5928406" y="4602480"/>
              <a:ext cx="1615394" cy="4059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25" idx="3"/>
              <a:endCxn id="30" idx="1"/>
            </p:cNvCxnSpPr>
            <p:nvPr/>
          </p:nvCxnSpPr>
          <p:spPr>
            <a:xfrm>
              <a:off x="2704230" y="5015131"/>
              <a:ext cx="89974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23" idx="3"/>
              <a:endCxn id="25" idx="1"/>
            </p:cNvCxnSpPr>
            <p:nvPr/>
          </p:nvCxnSpPr>
          <p:spPr>
            <a:xfrm>
              <a:off x="1371600" y="4343400"/>
              <a:ext cx="692550" cy="67173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stCxn id="27" idx="3"/>
              <a:endCxn id="28" idx="1"/>
            </p:cNvCxnSpPr>
            <p:nvPr/>
          </p:nvCxnSpPr>
          <p:spPr>
            <a:xfrm flipV="1">
              <a:off x="5269523" y="3969433"/>
              <a:ext cx="444305" cy="1173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stCxn id="30" idx="0"/>
              <a:endCxn id="27" idx="2"/>
            </p:cNvCxnSpPr>
            <p:nvPr/>
          </p:nvCxnSpPr>
          <p:spPr>
            <a:xfrm flipV="1">
              <a:off x="3924010" y="4290646"/>
              <a:ext cx="1025473" cy="404445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stCxn id="28" idx="3"/>
              <a:endCxn id="29" idx="1"/>
            </p:cNvCxnSpPr>
            <p:nvPr/>
          </p:nvCxnSpPr>
          <p:spPr>
            <a:xfrm>
              <a:off x="6353908" y="3969433"/>
              <a:ext cx="397412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stCxn id="29" idx="3"/>
              <a:endCxn id="32" idx="0"/>
            </p:cNvCxnSpPr>
            <p:nvPr/>
          </p:nvCxnSpPr>
          <p:spPr>
            <a:xfrm>
              <a:off x="7391400" y="3969433"/>
              <a:ext cx="609600" cy="175847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stCxn id="24" idx="2"/>
              <a:endCxn id="30" idx="1"/>
            </p:cNvCxnSpPr>
            <p:nvPr/>
          </p:nvCxnSpPr>
          <p:spPr>
            <a:xfrm>
              <a:off x="2389015" y="4291521"/>
              <a:ext cx="1214955" cy="72361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4"/>
            <p:cNvGrpSpPr/>
            <p:nvPr/>
          </p:nvGrpSpPr>
          <p:grpSpPr>
            <a:xfrm>
              <a:off x="2239889" y="3316458"/>
              <a:ext cx="4975665" cy="1443254"/>
              <a:chOff x="2239889" y="3316458"/>
              <a:chExt cx="4975665" cy="1443254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2251675" y="335339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4</a:t>
                </a:r>
                <a:endParaRPr lang="en-US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777945" y="335748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8</a:t>
                </a:r>
                <a:endParaRPr 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4803714" y="331645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859578" y="333142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7</a:t>
                </a:r>
                <a:endParaRPr lang="en-US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6913868" y="333404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8</a:t>
                </a:r>
                <a:endParaRPr lang="en-US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239889" y="439029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6</a:t>
                </a:r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749661" y="439038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7</a:t>
                </a:r>
                <a:endParaRPr lang="en-US" dirty="0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5452247" y="4367141"/>
                <a:ext cx="301686" cy="3052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892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 animBg="1"/>
      <p:bldP spid="8" grpId="0" animBg="1"/>
      <p:bldP spid="9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0"/>
            <a:ext cx="9089201" cy="762000"/>
          </a:xfrm>
        </p:spPr>
        <p:txBody>
          <a:bodyPr>
            <a:noAutofit/>
          </a:bodyPr>
          <a:lstStyle/>
          <a:p>
            <a:pPr marL="3657600" indent="-3657600" algn="l">
              <a:lnSpc>
                <a:spcPts val="2800"/>
              </a:lnSpc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Critical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Chain Method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	MC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Challenges when little Buffer on Feeder Path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7050" y="6510659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  <p:sp>
        <p:nvSpPr>
          <p:cNvPr id="142" name="TextBox 141"/>
          <p:cNvSpPr txBox="1"/>
          <p:nvPr/>
        </p:nvSpPr>
        <p:spPr>
          <a:xfrm>
            <a:off x="152400" y="5858470"/>
            <a:ext cx="7486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smtClean="0"/>
              <a:t>Difference between Buffer remaining and Buffer needed  to protect the delivery/completion date of a Deliverable can help determine CORRECTIVE ACTION. In a way this is RESERVE ANALYSIS</a:t>
            </a:r>
            <a:endParaRPr lang="en-US" dirty="0"/>
          </a:p>
        </p:txBody>
      </p:sp>
      <p:grpSp>
        <p:nvGrpSpPr>
          <p:cNvPr id="226" name="Group 225"/>
          <p:cNvGrpSpPr/>
          <p:nvPr/>
        </p:nvGrpSpPr>
        <p:grpSpPr>
          <a:xfrm>
            <a:off x="168228" y="862924"/>
            <a:ext cx="8943114" cy="2289572"/>
            <a:chOff x="168228" y="862924"/>
            <a:chExt cx="8943114" cy="2289572"/>
          </a:xfrm>
        </p:grpSpPr>
        <p:sp>
          <p:nvSpPr>
            <p:cNvPr id="23" name="Diamond 22"/>
            <p:cNvSpPr/>
            <p:nvPr/>
          </p:nvSpPr>
          <p:spPr>
            <a:xfrm>
              <a:off x="168228" y="1933302"/>
              <a:ext cx="822960" cy="54864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Start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Diamond 31"/>
            <p:cNvSpPr/>
            <p:nvPr/>
          </p:nvSpPr>
          <p:spPr>
            <a:xfrm>
              <a:off x="8186058" y="1958573"/>
              <a:ext cx="822960" cy="54864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End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3" name="Straight Arrow Connector 32"/>
            <p:cNvCxnSpPr>
              <a:stCxn id="23" idx="3"/>
              <a:endCxn id="24" idx="1"/>
            </p:cNvCxnSpPr>
            <p:nvPr/>
          </p:nvCxnSpPr>
          <p:spPr>
            <a:xfrm flipV="1">
              <a:off x="991188" y="1384656"/>
              <a:ext cx="526725" cy="82296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24" idx="3"/>
              <a:endCxn id="26" idx="1"/>
            </p:cNvCxnSpPr>
            <p:nvPr/>
          </p:nvCxnSpPr>
          <p:spPr>
            <a:xfrm flipV="1">
              <a:off x="2157993" y="1384601"/>
              <a:ext cx="280407" cy="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stCxn id="26" idx="3"/>
              <a:endCxn id="112" idx="1"/>
            </p:cNvCxnSpPr>
            <p:nvPr/>
          </p:nvCxnSpPr>
          <p:spPr>
            <a:xfrm>
              <a:off x="3078480" y="1384601"/>
              <a:ext cx="2769042" cy="851175"/>
            </a:xfrm>
            <a:prstGeom prst="bentConnector3">
              <a:avLst>
                <a:gd name="adj1" fmla="val 94226"/>
              </a:avLst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stCxn id="23" idx="3"/>
              <a:endCxn id="78" idx="1"/>
            </p:cNvCxnSpPr>
            <p:nvPr/>
          </p:nvCxnSpPr>
          <p:spPr>
            <a:xfrm>
              <a:off x="991188" y="2207622"/>
              <a:ext cx="522622" cy="9449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1517913" y="1201776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87110" y="86292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438400" y="1201721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630299" y="89692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cxnSp>
          <p:nvCxnSpPr>
            <p:cNvPr id="74" name="Straight Arrow Connector 73"/>
            <p:cNvCxnSpPr>
              <a:stCxn id="78" idx="3"/>
              <a:endCxn id="81" idx="1"/>
            </p:cNvCxnSpPr>
            <p:nvPr/>
          </p:nvCxnSpPr>
          <p:spPr>
            <a:xfrm flipV="1">
              <a:off x="2153890" y="2215897"/>
              <a:ext cx="295474" cy="117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>
              <a:endCxn id="84" idx="1"/>
            </p:cNvCxnSpPr>
            <p:nvPr/>
          </p:nvCxnSpPr>
          <p:spPr>
            <a:xfrm>
              <a:off x="4541520" y="2220587"/>
              <a:ext cx="393748" cy="555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>
              <a:stCxn id="84" idx="3"/>
              <a:endCxn id="112" idx="1"/>
            </p:cNvCxnSpPr>
            <p:nvPr/>
          </p:nvCxnSpPr>
          <p:spPr>
            <a:xfrm>
              <a:off x="5575348" y="2226145"/>
              <a:ext cx="272174" cy="963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angle 77"/>
            <p:cNvSpPr/>
            <p:nvPr/>
          </p:nvSpPr>
          <p:spPr>
            <a:xfrm>
              <a:off x="1513810" y="2034191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683007" y="169533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449364" y="2033017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641263" y="171063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7</a:t>
              </a:r>
              <a:endParaRPr lang="en-US" dirty="0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4935268" y="2043265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109539" y="172817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cxnSp>
          <p:nvCxnSpPr>
            <p:cNvPr id="94" name="Straight Arrow Connector 93"/>
            <p:cNvCxnSpPr>
              <a:stCxn id="81" idx="3"/>
              <a:endCxn id="84" idx="1"/>
            </p:cNvCxnSpPr>
            <p:nvPr/>
          </p:nvCxnSpPr>
          <p:spPr>
            <a:xfrm>
              <a:off x="3089444" y="2215897"/>
              <a:ext cx="1845824" cy="1024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>
              <a:stCxn id="23" idx="3"/>
              <a:endCxn id="100" idx="1"/>
            </p:cNvCxnSpPr>
            <p:nvPr/>
          </p:nvCxnSpPr>
          <p:spPr>
            <a:xfrm>
              <a:off x="991188" y="2207622"/>
              <a:ext cx="530242" cy="76199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>
              <a:stCxn id="100" idx="3"/>
              <a:endCxn id="103" idx="1"/>
            </p:cNvCxnSpPr>
            <p:nvPr/>
          </p:nvCxnSpPr>
          <p:spPr>
            <a:xfrm>
              <a:off x="2161510" y="2969616"/>
              <a:ext cx="27689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99"/>
            <p:cNvSpPr/>
            <p:nvPr/>
          </p:nvSpPr>
          <p:spPr>
            <a:xfrm>
              <a:off x="1521430" y="2786736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690627" y="247850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2438400" y="2786736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H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630299" y="250083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cxnSp>
          <p:nvCxnSpPr>
            <p:cNvPr id="108" name="Straight Arrow Connector 107"/>
            <p:cNvCxnSpPr>
              <a:stCxn id="103" idx="3"/>
              <a:endCxn id="84" idx="1"/>
            </p:cNvCxnSpPr>
            <p:nvPr/>
          </p:nvCxnSpPr>
          <p:spPr>
            <a:xfrm flipV="1">
              <a:off x="3078480" y="2226145"/>
              <a:ext cx="1856788" cy="743471"/>
            </a:xfrm>
            <a:prstGeom prst="bentConnector3">
              <a:avLst>
                <a:gd name="adj1" fmla="val 89527"/>
              </a:avLst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1"/>
            <p:cNvSpPr/>
            <p:nvPr/>
          </p:nvSpPr>
          <p:spPr>
            <a:xfrm>
              <a:off x="5847522" y="2052896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F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021793" y="172002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cxnSp>
          <p:nvCxnSpPr>
            <p:cNvPr id="122" name="Straight Arrow Connector 121"/>
            <p:cNvCxnSpPr>
              <a:stCxn id="112" idx="3"/>
              <a:endCxn id="32" idx="1"/>
            </p:cNvCxnSpPr>
            <p:nvPr/>
          </p:nvCxnSpPr>
          <p:spPr>
            <a:xfrm flipV="1">
              <a:off x="6487602" y="2232893"/>
              <a:ext cx="1698456" cy="288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>
              <a:endCxn id="32" idx="1"/>
            </p:cNvCxnSpPr>
            <p:nvPr/>
          </p:nvCxnSpPr>
          <p:spPr>
            <a:xfrm flipV="1">
              <a:off x="7914861" y="2232893"/>
              <a:ext cx="271197" cy="2883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42"/>
            <p:cNvSpPr txBox="1"/>
            <p:nvPr/>
          </p:nvSpPr>
          <p:spPr>
            <a:xfrm>
              <a:off x="6191850" y="990600"/>
              <a:ext cx="2919492" cy="6463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dirty="0" smtClean="0"/>
                <a:t>Without Buffers, CDEF = 23</a:t>
              </a:r>
            </a:p>
            <a:p>
              <a:r>
                <a:rPr lang="en-US" dirty="0" smtClean="0"/>
                <a:t>	             GHEF = 24 </a:t>
              </a:r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168729" y="3354167"/>
            <a:ext cx="8840790" cy="2350806"/>
            <a:chOff x="168729" y="3354167"/>
            <a:chExt cx="8840790" cy="2350806"/>
          </a:xfrm>
        </p:grpSpPr>
        <p:sp>
          <p:nvSpPr>
            <p:cNvPr id="172" name="Diamond 171"/>
            <p:cNvSpPr/>
            <p:nvPr/>
          </p:nvSpPr>
          <p:spPr>
            <a:xfrm>
              <a:off x="168729" y="4442467"/>
              <a:ext cx="822960" cy="54864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Start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3" name="Diamond 172"/>
            <p:cNvSpPr/>
            <p:nvPr/>
          </p:nvSpPr>
          <p:spPr>
            <a:xfrm>
              <a:off x="8186559" y="4467738"/>
              <a:ext cx="822960" cy="54864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End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74" name="Straight Arrow Connector 32"/>
            <p:cNvCxnSpPr>
              <a:stCxn id="172" idx="3"/>
              <a:endCxn id="179" idx="1"/>
            </p:cNvCxnSpPr>
            <p:nvPr/>
          </p:nvCxnSpPr>
          <p:spPr>
            <a:xfrm flipV="1">
              <a:off x="991689" y="3893821"/>
              <a:ext cx="526725" cy="82296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Arrow Connector 174"/>
            <p:cNvCxnSpPr>
              <a:stCxn id="179" idx="3"/>
              <a:endCxn id="181" idx="1"/>
            </p:cNvCxnSpPr>
            <p:nvPr/>
          </p:nvCxnSpPr>
          <p:spPr>
            <a:xfrm flipV="1">
              <a:off x="2158494" y="3893766"/>
              <a:ext cx="280407" cy="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Arrow Connector 175"/>
            <p:cNvCxnSpPr>
              <a:stCxn id="181" idx="3"/>
              <a:endCxn id="183" idx="1"/>
            </p:cNvCxnSpPr>
            <p:nvPr/>
          </p:nvCxnSpPr>
          <p:spPr>
            <a:xfrm flipV="1">
              <a:off x="3078981" y="3891358"/>
              <a:ext cx="274320" cy="240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Arrow Connector 42"/>
            <p:cNvCxnSpPr>
              <a:stCxn id="183" idx="3"/>
              <a:endCxn id="203" idx="1"/>
            </p:cNvCxnSpPr>
            <p:nvPr/>
          </p:nvCxnSpPr>
          <p:spPr>
            <a:xfrm>
              <a:off x="4542021" y="3891358"/>
              <a:ext cx="1306002" cy="841551"/>
            </a:xfrm>
            <a:prstGeom prst="bentConnector3">
              <a:avLst>
                <a:gd name="adj1" fmla="val 85929"/>
              </a:avLst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Arrow Connector 177"/>
            <p:cNvCxnSpPr>
              <a:stCxn id="172" idx="3"/>
              <a:endCxn id="188" idx="1"/>
            </p:cNvCxnSpPr>
            <p:nvPr/>
          </p:nvCxnSpPr>
          <p:spPr>
            <a:xfrm>
              <a:off x="991689" y="4716787"/>
              <a:ext cx="522622" cy="9449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Rectangle 178"/>
            <p:cNvSpPr/>
            <p:nvPr/>
          </p:nvSpPr>
          <p:spPr>
            <a:xfrm>
              <a:off x="1518414" y="3710941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687611" y="337208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2438901" y="3710886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2630800" y="340608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3353301" y="3662758"/>
              <a:ext cx="1188720" cy="457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sz="1600" dirty="0" smtClean="0">
                  <a:solidFill>
                    <a:schemeClr val="tx1"/>
                  </a:solidFill>
                </a:rPr>
                <a:t>Feeding Buffer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739592" y="3354167"/>
              <a:ext cx="68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9+5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185" name="Straight Arrow Connector 184"/>
            <p:cNvCxnSpPr>
              <a:stCxn id="188" idx="3"/>
              <a:endCxn id="190" idx="1"/>
            </p:cNvCxnSpPr>
            <p:nvPr/>
          </p:nvCxnSpPr>
          <p:spPr>
            <a:xfrm flipV="1">
              <a:off x="2154391" y="4725062"/>
              <a:ext cx="295474" cy="117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>
              <a:stCxn id="207" idx="3"/>
              <a:endCxn id="192" idx="1"/>
            </p:cNvCxnSpPr>
            <p:nvPr/>
          </p:nvCxnSpPr>
          <p:spPr>
            <a:xfrm>
              <a:off x="4542021" y="4727344"/>
              <a:ext cx="393748" cy="7966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Arrow Connector 186"/>
            <p:cNvCxnSpPr>
              <a:stCxn id="192" idx="3"/>
              <a:endCxn id="203" idx="1"/>
            </p:cNvCxnSpPr>
            <p:nvPr/>
          </p:nvCxnSpPr>
          <p:spPr>
            <a:xfrm flipV="1">
              <a:off x="5575849" y="4732909"/>
              <a:ext cx="272174" cy="2401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Rectangle 187"/>
            <p:cNvSpPr/>
            <p:nvPr/>
          </p:nvSpPr>
          <p:spPr>
            <a:xfrm>
              <a:off x="1514311" y="4543356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1683508" y="420450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2449865" y="4542182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2641764" y="421979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7</a:t>
              </a:r>
              <a:endParaRPr lang="en-US" dirty="0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4935769" y="4552430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5110040" y="421955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cxnSp>
          <p:nvCxnSpPr>
            <p:cNvPr id="194" name="Straight Arrow Connector 193"/>
            <p:cNvCxnSpPr>
              <a:stCxn id="190" idx="3"/>
              <a:endCxn id="207" idx="1"/>
            </p:cNvCxnSpPr>
            <p:nvPr/>
          </p:nvCxnSpPr>
          <p:spPr>
            <a:xfrm>
              <a:off x="3089945" y="4725062"/>
              <a:ext cx="263356" cy="2282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96"/>
            <p:cNvCxnSpPr>
              <a:stCxn id="172" idx="3"/>
              <a:endCxn id="197" idx="1"/>
            </p:cNvCxnSpPr>
            <p:nvPr/>
          </p:nvCxnSpPr>
          <p:spPr>
            <a:xfrm>
              <a:off x="991689" y="4716787"/>
              <a:ext cx="530242" cy="76199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Arrow Connector 195"/>
            <p:cNvCxnSpPr>
              <a:stCxn id="197" idx="3"/>
              <a:endCxn id="199" idx="1"/>
            </p:cNvCxnSpPr>
            <p:nvPr/>
          </p:nvCxnSpPr>
          <p:spPr>
            <a:xfrm>
              <a:off x="2162011" y="5478781"/>
              <a:ext cx="27689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Rectangle 196"/>
            <p:cNvSpPr/>
            <p:nvPr/>
          </p:nvSpPr>
          <p:spPr>
            <a:xfrm>
              <a:off x="1521931" y="5295901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1691128" y="497706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2438901" y="5295901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H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2630800" y="49993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cxnSp>
          <p:nvCxnSpPr>
            <p:cNvPr id="201" name="Straight Arrow Connector 200"/>
            <p:cNvCxnSpPr>
              <a:stCxn id="199" idx="3"/>
              <a:endCxn id="209" idx="1"/>
            </p:cNvCxnSpPr>
            <p:nvPr/>
          </p:nvCxnSpPr>
          <p:spPr>
            <a:xfrm flipV="1">
              <a:off x="3078981" y="5476373"/>
              <a:ext cx="274320" cy="2408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Arrow Connector 107"/>
            <p:cNvCxnSpPr>
              <a:stCxn id="209" idx="3"/>
              <a:endCxn id="192" idx="1"/>
            </p:cNvCxnSpPr>
            <p:nvPr/>
          </p:nvCxnSpPr>
          <p:spPr>
            <a:xfrm flipV="1">
              <a:off x="4542021" y="4735310"/>
              <a:ext cx="393748" cy="741063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Rectangle 202"/>
            <p:cNvSpPr/>
            <p:nvPr/>
          </p:nvSpPr>
          <p:spPr>
            <a:xfrm>
              <a:off x="5848023" y="4550029"/>
              <a:ext cx="640080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F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6022294" y="422918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  <p:cxnSp>
          <p:nvCxnSpPr>
            <p:cNvPr id="205" name="Straight Arrow Connector 204"/>
            <p:cNvCxnSpPr>
              <a:stCxn id="203" idx="3"/>
              <a:endCxn id="211" idx="1"/>
            </p:cNvCxnSpPr>
            <p:nvPr/>
          </p:nvCxnSpPr>
          <p:spPr>
            <a:xfrm>
              <a:off x="6488103" y="4732909"/>
              <a:ext cx="238539" cy="9624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Arrow Connector 205"/>
            <p:cNvCxnSpPr>
              <a:stCxn id="211" idx="3"/>
              <a:endCxn id="173" idx="1"/>
            </p:cNvCxnSpPr>
            <p:nvPr/>
          </p:nvCxnSpPr>
          <p:spPr>
            <a:xfrm flipV="1">
              <a:off x="7915362" y="4742058"/>
              <a:ext cx="271197" cy="475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Rectangle 206"/>
            <p:cNvSpPr/>
            <p:nvPr/>
          </p:nvSpPr>
          <p:spPr>
            <a:xfrm>
              <a:off x="3353301" y="4498744"/>
              <a:ext cx="1188720" cy="457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sz="1600" dirty="0" smtClean="0">
                  <a:solidFill>
                    <a:schemeClr val="tx1"/>
                  </a:solidFill>
                </a:rPr>
                <a:t>Resource Buffer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754179" y="4164279"/>
              <a:ext cx="528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3353301" y="5247773"/>
              <a:ext cx="1188720" cy="457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sz="1600" dirty="0" smtClean="0">
                  <a:solidFill>
                    <a:schemeClr val="tx1"/>
                  </a:solidFill>
                </a:rPr>
                <a:t>Feeding Buffer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3681046" y="4953000"/>
              <a:ext cx="662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1+5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6726642" y="4513933"/>
              <a:ext cx="1188720" cy="457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sz="1600" dirty="0" smtClean="0">
                  <a:solidFill>
                    <a:schemeClr val="tx1"/>
                  </a:solidFill>
                </a:rPr>
                <a:t>Project Buffer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7127462" y="4171670"/>
              <a:ext cx="2283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8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6036685" y="2681229"/>
            <a:ext cx="3026844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smtClean="0"/>
              <a:t>Max Feeding Buffer available on GHEF is 23-22=1.  Should G or H be delayed by 1 or more, it will make this path the Critical Chain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391911" y="861646"/>
            <a:ext cx="1196727" cy="2346607"/>
            <a:chOff x="3391911" y="861646"/>
            <a:chExt cx="1196727" cy="2346607"/>
          </a:xfrm>
        </p:grpSpPr>
        <p:sp>
          <p:nvSpPr>
            <p:cNvPr id="86" name="Rectangle 85"/>
            <p:cNvSpPr/>
            <p:nvPr/>
          </p:nvSpPr>
          <p:spPr>
            <a:xfrm>
              <a:off x="3391911" y="1164151"/>
              <a:ext cx="1188720" cy="457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sz="1600" dirty="0" smtClean="0">
                  <a:solidFill>
                    <a:schemeClr val="tx1"/>
                  </a:solidFill>
                </a:rPr>
                <a:t>Feeding Buffer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399918" y="2751053"/>
              <a:ext cx="1188720" cy="457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sz="1600" dirty="0" smtClean="0">
                  <a:solidFill>
                    <a:schemeClr val="tx1"/>
                  </a:solidFill>
                </a:rPr>
                <a:t>Feeding Buffer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15293" y="861646"/>
              <a:ext cx="528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9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880669" y="2460479"/>
              <a:ext cx="3368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1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30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8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Resource Levelling … 1/3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18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63769" y="681784"/>
            <a:ext cx="6394940" cy="5216096"/>
            <a:chOff x="463060" y="681784"/>
            <a:chExt cx="6394940" cy="5216096"/>
          </a:xfrm>
        </p:grpSpPr>
        <p:cxnSp>
          <p:nvCxnSpPr>
            <p:cNvPr id="134" name="Straight Connector 133"/>
            <p:cNvCxnSpPr/>
            <p:nvPr/>
          </p:nvCxnSpPr>
          <p:spPr>
            <a:xfrm>
              <a:off x="6856400" y="681784"/>
              <a:ext cx="1600" cy="52120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lowchart: Decision 8"/>
            <p:cNvSpPr/>
            <p:nvPr/>
          </p:nvSpPr>
          <p:spPr>
            <a:xfrm>
              <a:off x="463060" y="1277815"/>
              <a:ext cx="914400" cy="822960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Start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Straight Arrow Connector 18"/>
            <p:cNvCxnSpPr>
              <a:stCxn id="9" idx="3"/>
              <a:endCxn id="10" idx="1"/>
            </p:cNvCxnSpPr>
            <p:nvPr/>
          </p:nvCxnSpPr>
          <p:spPr>
            <a:xfrm flipV="1">
              <a:off x="1377460" y="1341120"/>
              <a:ext cx="832340" cy="34817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18"/>
            <p:cNvCxnSpPr>
              <a:stCxn id="9" idx="3"/>
              <a:endCxn id="40" idx="1"/>
            </p:cNvCxnSpPr>
            <p:nvPr/>
          </p:nvCxnSpPr>
          <p:spPr>
            <a:xfrm>
              <a:off x="1377460" y="1689295"/>
              <a:ext cx="832340" cy="33762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18"/>
            <p:cNvCxnSpPr>
              <a:stCxn id="40" idx="3"/>
              <a:endCxn id="45" idx="1"/>
            </p:cNvCxnSpPr>
            <p:nvPr/>
          </p:nvCxnSpPr>
          <p:spPr>
            <a:xfrm flipH="1">
              <a:off x="3761872" y="2026920"/>
              <a:ext cx="2408" cy="899160"/>
            </a:xfrm>
            <a:prstGeom prst="bentConnector5">
              <a:avLst>
                <a:gd name="adj1" fmla="val -9493355"/>
                <a:gd name="adj2" fmla="val 50000"/>
                <a:gd name="adj3" fmla="val 9593355"/>
              </a:avLst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18"/>
            <p:cNvCxnSpPr>
              <a:stCxn id="10" idx="3"/>
              <a:endCxn id="45" idx="1"/>
            </p:cNvCxnSpPr>
            <p:nvPr/>
          </p:nvCxnSpPr>
          <p:spPr>
            <a:xfrm flipH="1">
              <a:off x="3761872" y="1341120"/>
              <a:ext cx="2408" cy="1584960"/>
            </a:xfrm>
            <a:prstGeom prst="bentConnector5">
              <a:avLst>
                <a:gd name="adj1" fmla="val -9493355"/>
                <a:gd name="adj2" fmla="val 72014"/>
                <a:gd name="adj3" fmla="val 9593355"/>
              </a:avLst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18"/>
            <p:cNvCxnSpPr>
              <a:stCxn id="45" idx="3"/>
            </p:cNvCxnSpPr>
            <p:nvPr/>
          </p:nvCxnSpPr>
          <p:spPr>
            <a:xfrm>
              <a:off x="5316352" y="2926080"/>
              <a:ext cx="4572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61" name="Group 2060"/>
            <p:cNvGrpSpPr/>
            <p:nvPr/>
          </p:nvGrpSpPr>
          <p:grpSpPr>
            <a:xfrm>
              <a:off x="2209800" y="1066800"/>
              <a:ext cx="1554480" cy="548640"/>
              <a:chOff x="2209800" y="2730825"/>
              <a:chExt cx="1554480" cy="54864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2209800" y="2730825"/>
                <a:ext cx="155448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0" rIns="73152" bIns="0" rtlCol="0" anchor="ctr"/>
              <a:lstStyle/>
              <a:p>
                <a:pPr algn="r">
                  <a:lnSpc>
                    <a:spcPts val="1800"/>
                  </a:lnSpc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R1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: 8 hrs</a:t>
                </a:r>
              </a:p>
              <a:p>
                <a:pPr algn="r">
                  <a:lnSpc>
                    <a:spcPts val="1800"/>
                  </a:lnSpc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R2</a:t>
                </a:r>
                <a:r>
                  <a:rPr lang="en-US" dirty="0">
                    <a:solidFill>
                      <a:schemeClr val="tx1"/>
                    </a:solidFill>
                  </a:rPr>
                  <a:t>: 8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hrs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2230231" y="2821473"/>
                <a:ext cx="457200" cy="3657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2400" b="1" dirty="0" smtClean="0">
                    <a:solidFill>
                      <a:schemeClr val="tx1"/>
                    </a:solidFill>
                  </a:rPr>
                  <a:t>A</a:t>
                </a:r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62" name="Group 2061"/>
            <p:cNvGrpSpPr/>
            <p:nvPr/>
          </p:nvGrpSpPr>
          <p:grpSpPr>
            <a:xfrm>
              <a:off x="2209800" y="1752600"/>
              <a:ext cx="1554480" cy="548640"/>
              <a:chOff x="2209800" y="3586216"/>
              <a:chExt cx="1554480" cy="548640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209800" y="3586216"/>
                <a:ext cx="155448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0" rIns="73152" bIns="0" rtlCol="0" anchor="ctr"/>
              <a:lstStyle/>
              <a:p>
                <a:pPr algn="r">
                  <a:lnSpc>
                    <a:spcPts val="1800"/>
                  </a:lnSpc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R1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: 8 hrs</a:t>
                </a: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2229661" y="3719996"/>
                <a:ext cx="457200" cy="3657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2400" b="1" dirty="0" smtClean="0">
                    <a:solidFill>
                      <a:schemeClr val="tx1"/>
                    </a:solidFill>
                  </a:rPr>
                  <a:t>B</a:t>
                </a:r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60" name="Group 2059"/>
            <p:cNvGrpSpPr/>
            <p:nvPr/>
          </p:nvGrpSpPr>
          <p:grpSpPr>
            <a:xfrm>
              <a:off x="3761872" y="2651760"/>
              <a:ext cx="1554480" cy="548640"/>
              <a:chOff x="4502983" y="3161096"/>
              <a:chExt cx="1554480" cy="54864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4502983" y="3161096"/>
                <a:ext cx="155448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0" rIns="73152" bIns="0" rtlCol="0" anchor="ctr"/>
              <a:lstStyle/>
              <a:p>
                <a:pPr algn="r">
                  <a:lnSpc>
                    <a:spcPts val="1800"/>
                  </a:lnSpc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R2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: 8 hrs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4502983" y="3279808"/>
                <a:ext cx="457200" cy="3657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2400" b="1" dirty="0" smtClean="0">
                    <a:solidFill>
                      <a:schemeClr val="tx1"/>
                    </a:solidFill>
                  </a:rPr>
                  <a:t>C</a:t>
                </a:r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54" name="Straight Connector 53"/>
            <p:cNvCxnSpPr/>
            <p:nvPr/>
          </p:nvCxnSpPr>
          <p:spPr>
            <a:xfrm>
              <a:off x="3757864" y="685800"/>
              <a:ext cx="1600" cy="52120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5320368" y="685800"/>
              <a:ext cx="1600" cy="52120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2208200" y="685800"/>
              <a:ext cx="1600" cy="52120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2646944" y="683978"/>
              <a:ext cx="707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Day 1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229202" y="685800"/>
              <a:ext cx="707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Day 2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693042" y="685800"/>
              <a:ext cx="707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Day 3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141" name="TextBox 140"/>
          <p:cNvSpPr txBox="1"/>
          <p:nvPr/>
        </p:nvSpPr>
        <p:spPr>
          <a:xfrm>
            <a:off x="6658708" y="1334869"/>
            <a:ext cx="2481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17475" indent="-117475">
              <a:lnSpc>
                <a:spcPts val="1800"/>
              </a:lnSpc>
              <a:spcBef>
                <a:spcPts val="600"/>
              </a:spcBef>
              <a:buFontTx/>
              <a:buChar char="-"/>
            </a:lvl1pPr>
          </a:lstStyle>
          <a:p>
            <a:r>
              <a:rPr lang="en-US" dirty="0"/>
              <a:t>Activity C dependent on Activities A &amp; B</a:t>
            </a:r>
          </a:p>
          <a:p>
            <a:r>
              <a:rPr lang="en-US" dirty="0"/>
              <a:t>Duration 2 Days, but</a:t>
            </a:r>
          </a:p>
          <a:p>
            <a:r>
              <a:rPr lang="en-US" dirty="0">
                <a:solidFill>
                  <a:srgbClr val="FF0000"/>
                </a:solidFill>
              </a:rPr>
              <a:t>R1 over-allocated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6658708" y="3429000"/>
            <a:ext cx="24455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lnSpc>
                <a:spcPts val="1800"/>
              </a:lnSpc>
              <a:spcBef>
                <a:spcPts val="600"/>
              </a:spcBef>
              <a:buFontTx/>
              <a:buChar char="-"/>
            </a:pPr>
            <a:r>
              <a:rPr lang="en-US" dirty="0" smtClean="0"/>
              <a:t>Over-allocation of R1 resolved by delaying Activities B &amp; C by one day each</a:t>
            </a:r>
          </a:p>
          <a:p>
            <a:pPr marL="117475" indent="-117475">
              <a:lnSpc>
                <a:spcPts val="1800"/>
              </a:lnSpc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New Duration 3 Days</a:t>
            </a:r>
          </a:p>
          <a:p>
            <a:pPr marL="117475" indent="-117475">
              <a:lnSpc>
                <a:spcPts val="1800"/>
              </a:lnSpc>
              <a:spcBef>
                <a:spcPts val="600"/>
              </a:spcBef>
              <a:buFontTx/>
              <a:buChar char="-"/>
            </a:pPr>
            <a:r>
              <a:rPr lang="en-US" dirty="0" smtClean="0"/>
              <a:t>This is Resource Levelling</a:t>
            </a:r>
          </a:p>
        </p:txBody>
      </p:sp>
      <p:grpSp>
        <p:nvGrpSpPr>
          <p:cNvPr id="107" name="Group 106"/>
          <p:cNvGrpSpPr/>
          <p:nvPr/>
        </p:nvGrpSpPr>
        <p:grpSpPr>
          <a:xfrm>
            <a:off x="257909" y="3649837"/>
            <a:ext cx="6860709" cy="2106196"/>
            <a:chOff x="457200" y="3697704"/>
            <a:chExt cx="6860709" cy="2106196"/>
          </a:xfrm>
        </p:grpSpPr>
        <p:grpSp>
          <p:nvGrpSpPr>
            <p:cNvPr id="70" name="Group 69"/>
            <p:cNvGrpSpPr/>
            <p:nvPr/>
          </p:nvGrpSpPr>
          <p:grpSpPr>
            <a:xfrm>
              <a:off x="1371600" y="3697704"/>
              <a:ext cx="5946309" cy="2106196"/>
              <a:chOff x="1371600" y="3697704"/>
              <a:chExt cx="5946309" cy="2106196"/>
            </a:xfrm>
          </p:grpSpPr>
          <p:cxnSp>
            <p:nvCxnSpPr>
              <p:cNvPr id="92" name="Straight Arrow Connector 18"/>
              <p:cNvCxnSpPr>
                <a:stCxn id="146" idx="3"/>
                <a:endCxn id="98" idx="1"/>
              </p:cNvCxnSpPr>
              <p:nvPr/>
            </p:nvCxnSpPr>
            <p:spPr>
              <a:xfrm flipV="1">
                <a:off x="1371600" y="3972024"/>
                <a:ext cx="838200" cy="390133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18"/>
              <p:cNvCxnSpPr>
                <a:stCxn id="146" idx="3"/>
                <a:endCxn id="101" idx="1"/>
              </p:cNvCxnSpPr>
              <p:nvPr/>
            </p:nvCxnSpPr>
            <p:spPr>
              <a:xfrm>
                <a:off x="1371600" y="4362157"/>
                <a:ext cx="2384165" cy="392723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Group 50"/>
              <p:cNvGrpSpPr/>
              <p:nvPr/>
            </p:nvGrpSpPr>
            <p:grpSpPr>
              <a:xfrm>
                <a:off x="3776003" y="3972024"/>
                <a:ext cx="1550464" cy="1557556"/>
                <a:chOff x="3776003" y="3972024"/>
                <a:chExt cx="1550464" cy="1557556"/>
              </a:xfrm>
            </p:grpSpPr>
            <p:cxnSp>
              <p:nvCxnSpPr>
                <p:cNvPr id="94" name="Straight Arrow Connector 18"/>
                <p:cNvCxnSpPr>
                  <a:stCxn id="101" idx="3"/>
                  <a:endCxn id="104" idx="1"/>
                </p:cNvCxnSpPr>
                <p:nvPr/>
              </p:nvCxnSpPr>
              <p:spPr>
                <a:xfrm flipH="1">
                  <a:off x="5306229" y="4754880"/>
                  <a:ext cx="4016" cy="774700"/>
                </a:xfrm>
                <a:prstGeom prst="bentConnector5">
                  <a:avLst>
                    <a:gd name="adj1" fmla="val -5692231"/>
                    <a:gd name="adj2" fmla="val 50000"/>
                    <a:gd name="adj3" fmla="val 5792231"/>
                  </a:avLst>
                </a:prstGeom>
                <a:ln w="1905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Arrow Connector 18"/>
                <p:cNvCxnSpPr/>
                <p:nvPr/>
              </p:nvCxnSpPr>
              <p:spPr>
                <a:xfrm>
                  <a:off x="3776003" y="3972024"/>
                  <a:ext cx="1550464" cy="1169872"/>
                </a:xfrm>
                <a:prstGeom prst="bentConnector3">
                  <a:avLst>
                    <a:gd name="adj1" fmla="val 114710"/>
                  </a:avLst>
                </a:prstGeom>
                <a:ln w="1905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6" name="Straight Arrow Connector 18"/>
              <p:cNvCxnSpPr>
                <a:stCxn id="104" idx="3"/>
              </p:cNvCxnSpPr>
              <p:nvPr/>
            </p:nvCxnSpPr>
            <p:spPr>
              <a:xfrm>
                <a:off x="6860709" y="5529580"/>
                <a:ext cx="45720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Group 96"/>
              <p:cNvGrpSpPr/>
              <p:nvPr/>
            </p:nvGrpSpPr>
            <p:grpSpPr>
              <a:xfrm>
                <a:off x="2209800" y="3697704"/>
                <a:ext cx="1554480" cy="548640"/>
                <a:chOff x="2209800" y="2730825"/>
                <a:chExt cx="1554480" cy="548640"/>
              </a:xfrm>
            </p:grpSpPr>
            <p:sp>
              <p:nvSpPr>
                <p:cNvPr id="98" name="Rectangle 97"/>
                <p:cNvSpPr/>
                <p:nvPr/>
              </p:nvSpPr>
              <p:spPr>
                <a:xfrm>
                  <a:off x="2209800" y="2730825"/>
                  <a:ext cx="1554480" cy="54864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0" rIns="73152" bIns="0" rtlCol="0" anchor="ctr"/>
                <a:lstStyle/>
                <a:p>
                  <a:pPr algn="r">
                    <a:lnSpc>
                      <a:spcPts val="1800"/>
                    </a:lnSpc>
                  </a:pPr>
                  <a:r>
                    <a:rPr lang="en-US" b="1" dirty="0" smtClean="0">
                      <a:solidFill>
                        <a:schemeClr val="tx1"/>
                      </a:solidFill>
                    </a:rPr>
                    <a:t>R1</a:t>
                  </a:r>
                  <a:r>
                    <a:rPr lang="en-US" dirty="0" smtClean="0">
                      <a:solidFill>
                        <a:schemeClr val="tx1"/>
                      </a:solidFill>
                    </a:rPr>
                    <a:t>: 8 hrs</a:t>
                  </a:r>
                </a:p>
                <a:p>
                  <a:pPr algn="r">
                    <a:lnSpc>
                      <a:spcPts val="1800"/>
                    </a:lnSpc>
                  </a:pPr>
                  <a:r>
                    <a:rPr lang="en-US" b="1" dirty="0">
                      <a:solidFill>
                        <a:schemeClr val="tx1"/>
                      </a:solidFill>
                    </a:rPr>
                    <a:t>R2</a:t>
                  </a:r>
                  <a:r>
                    <a:rPr lang="en-US" dirty="0">
                      <a:solidFill>
                        <a:schemeClr val="tx1"/>
                      </a:solidFill>
                    </a:rPr>
                    <a:t>: 8 </a:t>
                  </a:r>
                  <a:r>
                    <a:rPr lang="en-US" dirty="0" smtClean="0">
                      <a:solidFill>
                        <a:schemeClr val="tx1"/>
                      </a:solidFill>
                    </a:rPr>
                    <a:t>hrs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/>
                <p:nvPr/>
              </p:nvSpPr>
              <p:spPr>
                <a:xfrm>
                  <a:off x="2230231" y="2821473"/>
                  <a:ext cx="457200" cy="36576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/>
                      </a:solidFill>
                    </a:rPr>
                    <a:t>A</a:t>
                  </a:r>
                  <a:endParaRPr lang="en-US" sz="2400" b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" name="Group 99"/>
              <p:cNvGrpSpPr/>
              <p:nvPr/>
            </p:nvGrpSpPr>
            <p:grpSpPr>
              <a:xfrm>
                <a:off x="3755765" y="4480560"/>
                <a:ext cx="1554480" cy="548640"/>
                <a:chOff x="640381" y="3599048"/>
                <a:chExt cx="1554480" cy="548640"/>
              </a:xfrm>
            </p:grpSpPr>
            <p:sp>
              <p:nvSpPr>
                <p:cNvPr id="101" name="Rectangle 100"/>
                <p:cNvSpPr/>
                <p:nvPr/>
              </p:nvSpPr>
              <p:spPr>
                <a:xfrm>
                  <a:off x="640381" y="3599048"/>
                  <a:ext cx="1554480" cy="54864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0" rIns="73152" bIns="0" rtlCol="0" anchor="ctr"/>
                <a:lstStyle/>
                <a:p>
                  <a:pPr algn="r">
                    <a:lnSpc>
                      <a:spcPts val="1800"/>
                    </a:lnSpc>
                  </a:pPr>
                  <a:r>
                    <a:rPr lang="en-US" b="1" dirty="0" smtClean="0">
                      <a:solidFill>
                        <a:schemeClr val="tx1"/>
                      </a:solidFill>
                    </a:rPr>
                    <a:t>R1</a:t>
                  </a:r>
                  <a:r>
                    <a:rPr lang="en-US" dirty="0" smtClean="0">
                      <a:solidFill>
                        <a:schemeClr val="tx1"/>
                      </a:solidFill>
                    </a:rPr>
                    <a:t>: 8 hrs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tangle 101"/>
                <p:cNvSpPr/>
                <p:nvPr/>
              </p:nvSpPr>
              <p:spPr>
                <a:xfrm>
                  <a:off x="652104" y="3719996"/>
                  <a:ext cx="457200" cy="36576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/>
                      </a:solidFill>
                    </a:rPr>
                    <a:t>B</a:t>
                  </a:r>
                  <a:endParaRPr lang="en-US" sz="2400" b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3" name="Group 102"/>
              <p:cNvGrpSpPr/>
              <p:nvPr/>
            </p:nvGrpSpPr>
            <p:grpSpPr>
              <a:xfrm>
                <a:off x="5306229" y="5255260"/>
                <a:ext cx="1554480" cy="548640"/>
                <a:chOff x="4491260" y="3161096"/>
                <a:chExt cx="1554480" cy="548640"/>
              </a:xfrm>
            </p:grpSpPr>
            <p:sp>
              <p:nvSpPr>
                <p:cNvPr id="104" name="Rectangle 103"/>
                <p:cNvSpPr/>
                <p:nvPr/>
              </p:nvSpPr>
              <p:spPr>
                <a:xfrm>
                  <a:off x="4491260" y="3161096"/>
                  <a:ext cx="1554480" cy="54864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0" rIns="73152" bIns="0" rtlCol="0" anchor="ctr"/>
                <a:lstStyle/>
                <a:p>
                  <a:pPr algn="r">
                    <a:lnSpc>
                      <a:spcPts val="1800"/>
                    </a:lnSpc>
                  </a:pPr>
                  <a:r>
                    <a:rPr lang="en-US" b="1" dirty="0" smtClean="0">
                      <a:solidFill>
                        <a:schemeClr val="tx1"/>
                      </a:solidFill>
                    </a:rPr>
                    <a:t>R2</a:t>
                  </a:r>
                  <a:r>
                    <a:rPr lang="en-US" dirty="0" smtClean="0">
                      <a:solidFill>
                        <a:schemeClr val="tx1"/>
                      </a:solidFill>
                    </a:rPr>
                    <a:t>: 8 hrs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>
                  <a:off x="4502983" y="3279808"/>
                  <a:ext cx="457200" cy="36576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/>
                      </a:solidFill>
                    </a:rPr>
                    <a:t>C</a:t>
                  </a:r>
                  <a:endParaRPr lang="en-US" sz="24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46" name="Flowchart: Decision 145"/>
            <p:cNvSpPr/>
            <p:nvPr/>
          </p:nvSpPr>
          <p:spPr>
            <a:xfrm>
              <a:off x="457200" y="3950677"/>
              <a:ext cx="914400" cy="822960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Start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71952" y="6002087"/>
            <a:ext cx="70631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lnSpc>
                <a:spcPts val="1800"/>
              </a:lnSpc>
              <a:spcBef>
                <a:spcPts val="600"/>
              </a:spcBef>
              <a:buFontTx/>
              <a:buChar char="-"/>
            </a:pPr>
            <a:r>
              <a:rPr lang="en-US" dirty="0" smtClean="0"/>
              <a:t>Here Resource Levelling has been achieved by applying Lag on Activity B</a:t>
            </a:r>
          </a:p>
          <a:p>
            <a:pPr marL="117475" indent="-117475">
              <a:lnSpc>
                <a:spcPts val="1800"/>
              </a:lnSpc>
              <a:spcBef>
                <a:spcPts val="600"/>
              </a:spcBef>
              <a:buFontTx/>
              <a:buChar char="-"/>
            </a:pPr>
            <a:r>
              <a:rPr lang="en-US" dirty="0" smtClean="0"/>
              <a:t>The same result would be achieved if Activity B is put in FS dependency to Activity A, as indicated by the dotted line</a:t>
            </a:r>
            <a:endParaRPr lang="en-US" dirty="0"/>
          </a:p>
        </p:txBody>
      </p:sp>
      <p:cxnSp>
        <p:nvCxnSpPr>
          <p:cNvPr id="49" name="Straight Arrow Connector 18"/>
          <p:cNvCxnSpPr>
            <a:stCxn id="98" idx="3"/>
            <a:endCxn id="101" idx="1"/>
          </p:cNvCxnSpPr>
          <p:nvPr/>
        </p:nvCxnSpPr>
        <p:spPr>
          <a:xfrm flipH="1">
            <a:off x="3556474" y="3924157"/>
            <a:ext cx="8515" cy="782856"/>
          </a:xfrm>
          <a:prstGeom prst="bentConnector5">
            <a:avLst>
              <a:gd name="adj1" fmla="val -2684674"/>
              <a:gd name="adj2" fmla="val 50000"/>
              <a:gd name="adj3" fmla="val 2784674"/>
            </a:avLst>
          </a:prstGeom>
          <a:ln w="19050"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708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2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Resource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Levelling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2/3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4477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937846"/>
            <a:ext cx="88392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Adjustment of Start &amp; Finish Dates to produce a Resource Limited Schedule</a:t>
            </a:r>
          </a:p>
          <a:p>
            <a:pPr marL="168275" indent="-1682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Lengthens the Schedule &amp; increases Cost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to deal with a limited amount of Resources, Resource Availability and other Resource Constraints</a:t>
            </a:r>
          </a:p>
          <a:p>
            <a:pPr marL="168275" indent="-1682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Also caters to situation where lengthening of Schedule is preferred to hiring Resources</a:t>
            </a:r>
          </a:p>
          <a:p>
            <a:pPr marL="168275" indent="-1682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Downside</a:t>
            </a:r>
            <a:r>
              <a:rPr lang="en-US" sz="2400" dirty="0"/>
              <a:t>:</a:t>
            </a:r>
          </a:p>
          <a:p>
            <a:pPr marL="515938" lvl="1" indent="-339725">
              <a:spcBef>
                <a:spcPts val="1200"/>
              </a:spcBef>
              <a:buAutoNum type="alphaLcPeriod"/>
            </a:pPr>
            <a:r>
              <a:rPr lang="en-US" sz="2400" dirty="0"/>
              <a:t>Can cause change in the Critical Path or generate Near Critical Paths</a:t>
            </a:r>
          </a:p>
          <a:p>
            <a:pPr marL="515938" lvl="1" indent="-339725">
              <a:spcBef>
                <a:spcPts val="1200"/>
              </a:spcBef>
              <a:buAutoNum type="alphaLcPeriod"/>
            </a:pPr>
            <a:r>
              <a:rPr lang="en-US" sz="2400" dirty="0"/>
              <a:t>Lengthens the Schedule &amp; increases </a:t>
            </a:r>
            <a:r>
              <a:rPr lang="en-US" sz="2400" dirty="0" smtClean="0"/>
              <a:t>Cost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54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58615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Schedule Baseline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68216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2" y="963828"/>
            <a:ext cx="87259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Approved Version of the Schedule Model, comprising: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 smtClean="0">
                <a:solidFill>
                  <a:prstClr val="black"/>
                </a:solidFill>
              </a:rPr>
              <a:t>Start &amp; Finish Dates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 smtClean="0"/>
              <a:t>Sequencing &amp; Logical Relationship (Dependencies)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 smtClean="0"/>
              <a:t>Milestones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Presented in the form of: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 smtClean="0">
                <a:solidFill>
                  <a:prstClr val="black"/>
                </a:solidFill>
              </a:rPr>
              <a:t>Milestone Chart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>
                <a:solidFill>
                  <a:prstClr val="black"/>
                </a:solidFill>
              </a:rPr>
              <a:t>Gantt or Bar Chart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 smtClean="0">
                <a:solidFill>
                  <a:prstClr val="black"/>
                </a:solidFill>
              </a:rPr>
              <a:t>N</a:t>
            </a:r>
            <a:r>
              <a:rPr lang="en-US" sz="2800" dirty="0" smtClean="0"/>
              <a:t>etwork Diagram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7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Resource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Levelling … 3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/3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4477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20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914400"/>
            <a:ext cx="88392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“Lag” </a:t>
            </a:r>
            <a:r>
              <a:rPr lang="en-US" sz="2400" dirty="0"/>
              <a:t>applied to a dependent activity in </a:t>
            </a:r>
            <a:r>
              <a:rPr lang="en-US" sz="2400" dirty="0" smtClean="0"/>
              <a:t>an SS or FF dependency </a:t>
            </a:r>
            <a:r>
              <a:rPr lang="en-US" sz="2400" dirty="0"/>
              <a:t>is akin to </a:t>
            </a:r>
            <a:r>
              <a:rPr lang="en-US" sz="2400" dirty="0" smtClean="0"/>
              <a:t>Resource Levelling</a:t>
            </a:r>
            <a:endParaRPr lang="en-US" sz="2400" dirty="0"/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381402" y="2318667"/>
            <a:ext cx="38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955837" y="1956479"/>
            <a:ext cx="1935145" cy="1797635"/>
            <a:chOff x="1955837" y="4667697"/>
            <a:chExt cx="1935145" cy="1797635"/>
          </a:xfrm>
        </p:grpSpPr>
        <p:grpSp>
          <p:nvGrpSpPr>
            <p:cNvPr id="10" name="Group 9"/>
            <p:cNvGrpSpPr/>
            <p:nvPr/>
          </p:nvGrpSpPr>
          <p:grpSpPr>
            <a:xfrm>
              <a:off x="1992923" y="4667697"/>
              <a:ext cx="1105071" cy="1463040"/>
              <a:chOff x="906609" y="4648200"/>
              <a:chExt cx="1105071" cy="146304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906609" y="4988169"/>
                <a:ext cx="1105071" cy="765077"/>
                <a:chOff x="906609" y="4988169"/>
                <a:chExt cx="1105071" cy="765077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914400" y="4988169"/>
                  <a:ext cx="1097280" cy="27432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A</a:t>
                  </a: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" name="Straight Arrow Connector 26"/>
                <p:cNvCxnSpPr>
                  <a:stCxn id="14" idx="1"/>
                  <a:endCxn id="17" idx="1"/>
                </p:cNvCxnSpPr>
                <p:nvPr/>
              </p:nvCxnSpPr>
              <p:spPr>
                <a:xfrm rot="10800000" flipV="1">
                  <a:off x="906610" y="5125328"/>
                  <a:ext cx="7791" cy="490757"/>
                </a:xfrm>
                <a:prstGeom prst="bentConnector3">
                  <a:avLst>
                    <a:gd name="adj1" fmla="val 3034155"/>
                  </a:avLst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ectangle 16"/>
                <p:cNvSpPr/>
                <p:nvPr/>
              </p:nvSpPr>
              <p:spPr>
                <a:xfrm>
                  <a:off x="906609" y="5478926"/>
                  <a:ext cx="914400" cy="27432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B</a:t>
                  </a: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3" name="Straight Connector 12"/>
              <p:cNvCxnSpPr/>
              <p:nvPr/>
            </p:nvCxnSpPr>
            <p:spPr>
              <a:xfrm>
                <a:off x="906609" y="4648200"/>
                <a:ext cx="1600" cy="146304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1955837" y="6096000"/>
              <a:ext cx="1935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An SS Dependency</a:t>
              </a:r>
              <a:endParaRPr lang="en-US" dirty="0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383319" y="4716181"/>
            <a:ext cx="38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</a:t>
            </a:r>
            <a:endParaRPr 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1957754" y="4353993"/>
            <a:ext cx="1935145" cy="1797635"/>
            <a:chOff x="1955837" y="4667697"/>
            <a:chExt cx="1935145" cy="1797635"/>
          </a:xfrm>
        </p:grpSpPr>
        <p:grpSp>
          <p:nvGrpSpPr>
            <p:cNvPr id="39" name="Group 38"/>
            <p:cNvGrpSpPr/>
            <p:nvPr/>
          </p:nvGrpSpPr>
          <p:grpSpPr>
            <a:xfrm>
              <a:off x="2000714" y="4667697"/>
              <a:ext cx="1103984" cy="1463040"/>
              <a:chOff x="914400" y="4648200"/>
              <a:chExt cx="1103984" cy="1463040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914400" y="4988169"/>
                <a:ext cx="1103984" cy="765077"/>
                <a:chOff x="914400" y="4988169"/>
                <a:chExt cx="1103984" cy="765077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914400" y="4988169"/>
                  <a:ext cx="1097280" cy="27432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A</a:t>
                  </a: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4" name="Straight Arrow Connector 26"/>
                <p:cNvCxnSpPr>
                  <a:stCxn id="43" idx="3"/>
                  <a:endCxn id="45" idx="3"/>
                </p:cNvCxnSpPr>
                <p:nvPr/>
              </p:nvCxnSpPr>
              <p:spPr>
                <a:xfrm>
                  <a:off x="2011680" y="5125329"/>
                  <a:ext cx="6704" cy="490757"/>
                </a:xfrm>
                <a:prstGeom prst="bentConnector3">
                  <a:avLst>
                    <a:gd name="adj1" fmla="val 3509905"/>
                  </a:avLst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Rectangle 44"/>
                <p:cNvSpPr/>
                <p:nvPr/>
              </p:nvSpPr>
              <p:spPr>
                <a:xfrm>
                  <a:off x="1103984" y="5478926"/>
                  <a:ext cx="914400" cy="27432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B</a:t>
                  </a: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42" name="Straight Connector 41"/>
              <p:cNvCxnSpPr/>
              <p:nvPr/>
            </p:nvCxnSpPr>
            <p:spPr>
              <a:xfrm>
                <a:off x="2010923" y="4648200"/>
                <a:ext cx="1600" cy="146304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/>
            <p:cNvSpPr txBox="1"/>
            <p:nvPr/>
          </p:nvSpPr>
          <p:spPr>
            <a:xfrm>
              <a:off x="1955837" y="6096000"/>
              <a:ext cx="1935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An FF Dependency</a:t>
              </a:r>
              <a:endParaRPr lang="en-US" dirty="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748323" y="4326166"/>
            <a:ext cx="2559394" cy="2074634"/>
            <a:chOff x="5748323" y="4326166"/>
            <a:chExt cx="2559394" cy="2074634"/>
          </a:xfrm>
        </p:grpSpPr>
        <p:grpSp>
          <p:nvGrpSpPr>
            <p:cNvPr id="46" name="Group 45"/>
            <p:cNvGrpSpPr/>
            <p:nvPr/>
          </p:nvGrpSpPr>
          <p:grpSpPr>
            <a:xfrm>
              <a:off x="5748323" y="4326166"/>
              <a:ext cx="2559394" cy="2074634"/>
              <a:chOff x="5746406" y="1928652"/>
              <a:chExt cx="2559394" cy="2074634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5746406" y="1928652"/>
                <a:ext cx="2559394" cy="2074634"/>
                <a:chOff x="1955837" y="4667697"/>
                <a:chExt cx="2559394" cy="2074634"/>
              </a:xfrm>
            </p:grpSpPr>
            <p:grpSp>
              <p:nvGrpSpPr>
                <p:cNvPr id="49" name="Group 48"/>
                <p:cNvGrpSpPr/>
                <p:nvPr/>
              </p:nvGrpSpPr>
              <p:grpSpPr>
                <a:xfrm>
                  <a:off x="2000714" y="4667697"/>
                  <a:ext cx="1598200" cy="1463040"/>
                  <a:chOff x="914400" y="4648200"/>
                  <a:chExt cx="1598200" cy="1463040"/>
                </a:xfrm>
              </p:grpSpPr>
              <p:grpSp>
                <p:nvGrpSpPr>
                  <p:cNvPr id="51" name="Group 50"/>
                  <p:cNvGrpSpPr/>
                  <p:nvPr/>
                </p:nvGrpSpPr>
                <p:grpSpPr>
                  <a:xfrm>
                    <a:off x="914400" y="4988169"/>
                    <a:ext cx="1598200" cy="765077"/>
                    <a:chOff x="914400" y="4988169"/>
                    <a:chExt cx="1598200" cy="765077"/>
                  </a:xfrm>
                </p:grpSpPr>
                <p:sp>
                  <p:nvSpPr>
                    <p:cNvPr id="53" name="Rectangle 52"/>
                    <p:cNvSpPr/>
                    <p:nvPr/>
                  </p:nvSpPr>
                  <p:spPr>
                    <a:xfrm>
                      <a:off x="914400" y="4988169"/>
                      <a:ext cx="1097280" cy="274320"/>
                    </a:xfrm>
                    <a:prstGeom prst="rect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cxnSp>
                  <p:nvCxnSpPr>
                    <p:cNvPr id="54" name="Straight Arrow Connector 26"/>
                    <p:cNvCxnSpPr>
                      <a:stCxn id="53" idx="3"/>
                      <a:endCxn id="55" idx="3"/>
                    </p:cNvCxnSpPr>
                    <p:nvPr/>
                  </p:nvCxnSpPr>
                  <p:spPr>
                    <a:xfrm>
                      <a:off x="2011680" y="5125329"/>
                      <a:ext cx="500920" cy="490757"/>
                    </a:xfrm>
                    <a:prstGeom prst="bentConnector3">
                      <a:avLst>
                        <a:gd name="adj1" fmla="val 145636"/>
                      </a:avLst>
                    </a:prstGeom>
                    <a:ln w="28575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5" name="Rectangle 54"/>
                    <p:cNvSpPr/>
                    <p:nvPr/>
                  </p:nvSpPr>
                  <p:spPr>
                    <a:xfrm>
                      <a:off x="1598200" y="5478926"/>
                      <a:ext cx="914400" cy="274320"/>
                    </a:xfrm>
                    <a:prstGeom prst="rect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cxnSp>
                <p:nvCxnSpPr>
                  <p:cNvPr id="52" name="Straight Connector 51"/>
                  <p:cNvCxnSpPr/>
                  <p:nvPr/>
                </p:nvCxnSpPr>
                <p:spPr>
                  <a:xfrm>
                    <a:off x="2008508" y="4648200"/>
                    <a:ext cx="1600" cy="146304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0" name="TextBox 49"/>
                <p:cNvSpPr txBox="1"/>
                <p:nvPr/>
              </p:nvSpPr>
              <p:spPr>
                <a:xfrm>
                  <a:off x="1955837" y="6096000"/>
                  <a:ext cx="255939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The same </a:t>
                  </a:r>
                  <a:r>
                    <a:rPr lang="en-US" dirty="0" smtClean="0"/>
                    <a:t>FF </a:t>
                  </a:r>
                  <a:r>
                    <a:rPr lang="en-US" dirty="0"/>
                    <a:t>Dependency with </a:t>
                  </a:r>
                  <a:r>
                    <a:rPr lang="en-US" dirty="0" smtClean="0"/>
                    <a:t>Lag </a:t>
                  </a:r>
                  <a:r>
                    <a:rPr lang="en-US" dirty="0"/>
                    <a:t>applied to </a:t>
                  </a:r>
                  <a:r>
                    <a:rPr lang="en-US" dirty="0" smtClean="0"/>
                    <a:t>B</a:t>
                  </a:r>
                  <a:endParaRPr lang="en-US" dirty="0"/>
                </a:p>
              </p:txBody>
            </p:sp>
          </p:grpSp>
          <p:sp>
            <p:nvSpPr>
              <p:cNvPr id="48" name="TextBox 47"/>
              <p:cNvSpPr txBox="1"/>
              <p:nvPr/>
            </p:nvSpPr>
            <p:spPr>
              <a:xfrm>
                <a:off x="6865262" y="2074840"/>
                <a:ext cx="5593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Lag</a:t>
                </a:r>
                <a:endParaRPr lang="en-US" dirty="0"/>
              </a:p>
            </p:txBody>
          </p:sp>
        </p:grpSp>
        <p:cxnSp>
          <p:nvCxnSpPr>
            <p:cNvPr id="60" name="Straight Connector 59"/>
            <p:cNvCxnSpPr/>
            <p:nvPr/>
          </p:nvCxnSpPr>
          <p:spPr>
            <a:xfrm>
              <a:off x="7395661" y="4331677"/>
              <a:ext cx="1600" cy="1463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5746406" y="1928652"/>
            <a:ext cx="2559394" cy="2074634"/>
            <a:chOff x="5746406" y="1928652"/>
            <a:chExt cx="2559394" cy="2074634"/>
          </a:xfrm>
        </p:grpSpPr>
        <p:grpSp>
          <p:nvGrpSpPr>
            <p:cNvPr id="6" name="Group 5"/>
            <p:cNvGrpSpPr/>
            <p:nvPr/>
          </p:nvGrpSpPr>
          <p:grpSpPr>
            <a:xfrm>
              <a:off x="5746406" y="1928652"/>
              <a:ext cx="2559394" cy="2074634"/>
              <a:chOff x="5746406" y="1928652"/>
              <a:chExt cx="2559394" cy="2074634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5746406" y="1928652"/>
                <a:ext cx="2559394" cy="2074634"/>
                <a:chOff x="1955837" y="4667697"/>
                <a:chExt cx="2559394" cy="2074634"/>
              </a:xfrm>
            </p:grpSpPr>
            <p:grpSp>
              <p:nvGrpSpPr>
                <p:cNvPr id="29" name="Group 28"/>
                <p:cNvGrpSpPr/>
                <p:nvPr/>
              </p:nvGrpSpPr>
              <p:grpSpPr>
                <a:xfrm>
                  <a:off x="1992923" y="4667697"/>
                  <a:ext cx="1607908" cy="1463040"/>
                  <a:chOff x="906609" y="4648200"/>
                  <a:chExt cx="1607908" cy="1463040"/>
                </a:xfrm>
              </p:grpSpPr>
              <p:grpSp>
                <p:nvGrpSpPr>
                  <p:cNvPr id="31" name="Group 30"/>
                  <p:cNvGrpSpPr/>
                  <p:nvPr/>
                </p:nvGrpSpPr>
                <p:grpSpPr>
                  <a:xfrm>
                    <a:off x="914399" y="4988169"/>
                    <a:ext cx="1600118" cy="765077"/>
                    <a:chOff x="914399" y="4988169"/>
                    <a:chExt cx="1600118" cy="765077"/>
                  </a:xfrm>
                </p:grpSpPr>
                <p:sp>
                  <p:nvSpPr>
                    <p:cNvPr id="33" name="Rectangle 32"/>
                    <p:cNvSpPr/>
                    <p:nvPr/>
                  </p:nvSpPr>
                  <p:spPr>
                    <a:xfrm>
                      <a:off x="914400" y="4988169"/>
                      <a:ext cx="1097280" cy="274320"/>
                    </a:xfrm>
                    <a:prstGeom prst="rect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cxnSp>
                  <p:nvCxnSpPr>
                    <p:cNvPr id="34" name="Straight Arrow Connector 26"/>
                    <p:cNvCxnSpPr>
                      <a:stCxn id="33" idx="1"/>
                      <a:endCxn id="35" idx="1"/>
                    </p:cNvCxnSpPr>
                    <p:nvPr/>
                  </p:nvCxnSpPr>
                  <p:spPr>
                    <a:xfrm rot="10800000" flipH="1" flipV="1">
                      <a:off x="914399" y="5125328"/>
                      <a:ext cx="685717" cy="490757"/>
                    </a:xfrm>
                    <a:prstGeom prst="bentConnector3">
                      <a:avLst>
                        <a:gd name="adj1" fmla="val -33337"/>
                      </a:avLst>
                    </a:prstGeom>
                    <a:ln w="28575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Rectangle 34"/>
                    <p:cNvSpPr/>
                    <p:nvPr/>
                  </p:nvSpPr>
                  <p:spPr>
                    <a:xfrm>
                      <a:off x="1600117" y="5478926"/>
                      <a:ext cx="914400" cy="274320"/>
                    </a:xfrm>
                    <a:prstGeom prst="rect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906609" y="4648200"/>
                    <a:ext cx="1600" cy="146304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Box 29"/>
                <p:cNvSpPr txBox="1"/>
                <p:nvPr/>
              </p:nvSpPr>
              <p:spPr>
                <a:xfrm>
                  <a:off x="1955837" y="6096000"/>
                  <a:ext cx="255939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The same </a:t>
                  </a:r>
                  <a:r>
                    <a:rPr lang="en-US" dirty="0" smtClean="0"/>
                    <a:t>SS </a:t>
                  </a:r>
                  <a:r>
                    <a:rPr lang="en-US" dirty="0"/>
                    <a:t>Dependency with </a:t>
                  </a:r>
                  <a:r>
                    <a:rPr lang="en-US" dirty="0" smtClean="0"/>
                    <a:t>Lag </a:t>
                  </a:r>
                  <a:r>
                    <a:rPr lang="en-US" dirty="0"/>
                    <a:t>applied to </a:t>
                  </a:r>
                  <a:r>
                    <a:rPr lang="en-US" dirty="0" smtClean="0"/>
                    <a:t>B</a:t>
                  </a:r>
                  <a:endParaRPr lang="en-US" dirty="0"/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5841410" y="2572748"/>
                <a:ext cx="5593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Lag</a:t>
                </a:r>
                <a:endParaRPr lang="en-US" dirty="0"/>
              </a:p>
            </p:txBody>
          </p:sp>
        </p:grpSp>
        <p:cxnSp>
          <p:nvCxnSpPr>
            <p:cNvPr id="61" name="Straight Connector 60"/>
            <p:cNvCxnSpPr/>
            <p:nvPr/>
          </p:nvCxnSpPr>
          <p:spPr>
            <a:xfrm>
              <a:off x="6465277" y="1940169"/>
              <a:ext cx="1600" cy="1463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047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8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Resource Smoothing … 1/2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7443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808893"/>
            <a:ext cx="883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 technique that adjusts the activities of a Schedule Model such that the requirements for Resources on the Project do not exceed certain Predefined Source Limits; consider the following the Resources Requirement for a project: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52400" y="5083241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The Resources </a:t>
            </a:r>
            <a:r>
              <a:rPr lang="en-US" sz="2400" dirty="0"/>
              <a:t>have been capped at </a:t>
            </a:r>
            <a:r>
              <a:rPr lang="en-US" sz="2400" dirty="0" smtClean="0"/>
              <a:t>5, considering the Float of the Activities</a:t>
            </a:r>
            <a:r>
              <a:rPr lang="en-US" sz="2400" dirty="0"/>
              <a:t>, </a:t>
            </a:r>
            <a:r>
              <a:rPr lang="en-US" sz="2400" dirty="0" smtClean="0"/>
              <a:t>and ensuring that the completion </a:t>
            </a:r>
            <a:r>
              <a:rPr lang="en-US" sz="2400" dirty="0"/>
              <a:t>dates are not changed, thereby maintaining the integrity of the Critical </a:t>
            </a:r>
            <a:r>
              <a:rPr lang="en-US" sz="2400" dirty="0" smtClean="0"/>
              <a:t>Path</a:t>
            </a:r>
          </a:p>
        </p:txBody>
      </p:sp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1445578884"/>
              </p:ext>
            </p:extLst>
          </p:nvPr>
        </p:nvGraphicFramePr>
        <p:xfrm>
          <a:off x="3387969" y="2534530"/>
          <a:ext cx="2468880" cy="2377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3608186140"/>
              </p:ext>
            </p:extLst>
          </p:nvPr>
        </p:nvGraphicFramePr>
        <p:xfrm>
          <a:off x="422031" y="2534530"/>
          <a:ext cx="2468880" cy="2377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3284347633"/>
              </p:ext>
            </p:extLst>
          </p:nvPr>
        </p:nvGraphicFramePr>
        <p:xfrm>
          <a:off x="6279090" y="2534530"/>
          <a:ext cx="2468880" cy="2377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85459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8" grpId="0" build="p"/>
      <p:bldGraphic spid="21" grpId="0">
        <p:bldAsOne/>
      </p:bldGraphic>
      <p:bldGraphic spid="22" grpId="0">
        <p:bldAsOne/>
      </p:bldGraphic>
      <p:bldGraphic spid="23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2" y="2346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Resource Smoothing … 2/2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86155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52400" y="855785"/>
            <a:ext cx="88392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For periods requiring more than 5 resources, shortfall would be hired.  For periods requiring less than 5 resources, the extra resources would be employed on other activities</a:t>
            </a:r>
          </a:p>
          <a:p>
            <a:pPr marL="168275" indent="-1682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Critical Path is not changed </a:t>
            </a:r>
          </a:p>
        </p:txBody>
      </p:sp>
    </p:spTree>
    <p:extLst>
      <p:ext uri="{BB962C8B-B14F-4D97-AF65-F5344CB8AC3E}">
        <p14:creationId xmlns:p14="http://schemas.microsoft.com/office/powerpoint/2010/main" val="240029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3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Crashing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86155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65960" y="6467854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914400"/>
            <a:ext cx="883920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Adding or adjusting resources in activities on the Critical Path  in order to compress the schedule while maintaining the original Project Scope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Trades Time for Money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360" y="3664803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Downside</a:t>
            </a:r>
            <a:r>
              <a:rPr lang="en-US" sz="2400" dirty="0" smtClean="0"/>
              <a:t>: Increased Costs, and possibly Risk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800" y="259080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R1, R2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349088" y="3073024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876800" y="259080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R1, R2,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R</a:t>
            </a:r>
            <a:r>
              <a:rPr lang="en-US" b="1" dirty="0" smtClean="0">
                <a:solidFill>
                  <a:schemeClr val="tx1"/>
                </a:solidFill>
              </a:rPr>
              <a:t>3, R4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7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Fast Tracking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86155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785446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A schedule compression technique in which activities or phases normally done in </a:t>
            </a:r>
            <a:r>
              <a:rPr lang="en-US" sz="2400" dirty="0" smtClean="0"/>
              <a:t>series, or planned in series, are </a:t>
            </a:r>
            <a:r>
              <a:rPr lang="en-US" sz="2400" dirty="0"/>
              <a:t>performed in parallel for at least a portion of their </a:t>
            </a:r>
            <a:r>
              <a:rPr lang="en-US" sz="2400" dirty="0" smtClean="0"/>
              <a:t>duration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360" y="2995246"/>
            <a:ext cx="88392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Downside</a:t>
            </a:r>
            <a:r>
              <a:rPr lang="en-US" sz="2400" dirty="0" smtClean="0"/>
              <a:t>: Often results in Rework (Cost), usually increases Risk and requires more attention to Communication</a:t>
            </a:r>
          </a:p>
          <a:p>
            <a:pPr marL="168275" indent="-1682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“Lead” applied to a dependent activity in an FS dependency is akin to Fast Tracking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690657" y="2252600"/>
            <a:ext cx="3176951" cy="274320"/>
            <a:chOff x="304800" y="2229522"/>
            <a:chExt cx="3176951" cy="274320"/>
          </a:xfrm>
        </p:grpSpPr>
        <p:sp>
          <p:nvSpPr>
            <p:cNvPr id="37" name="Rectangle 36"/>
            <p:cNvSpPr/>
            <p:nvPr/>
          </p:nvSpPr>
          <p:spPr>
            <a:xfrm>
              <a:off x="304800" y="2229522"/>
              <a:ext cx="914400" cy="27432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A</a:t>
              </a:r>
            </a:p>
          </p:txBody>
        </p:sp>
        <p:cxnSp>
          <p:nvCxnSpPr>
            <p:cNvPr id="38" name="Straight Arrow Connector 37"/>
            <p:cNvCxnSpPr>
              <a:stCxn id="37" idx="3"/>
              <a:endCxn id="39" idx="1"/>
            </p:cNvCxnSpPr>
            <p:nvPr/>
          </p:nvCxnSpPr>
          <p:spPr>
            <a:xfrm>
              <a:off x="1219200" y="2366682"/>
              <a:ext cx="21101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/>
            <p:cNvSpPr/>
            <p:nvPr/>
          </p:nvSpPr>
          <p:spPr>
            <a:xfrm>
              <a:off x="1430214" y="2229522"/>
              <a:ext cx="914400" cy="274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B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40" name="Straight Arrow Connector 39"/>
            <p:cNvCxnSpPr>
              <a:stCxn id="39" idx="3"/>
              <a:endCxn id="41" idx="1"/>
            </p:cNvCxnSpPr>
            <p:nvPr/>
          </p:nvCxnSpPr>
          <p:spPr>
            <a:xfrm>
              <a:off x="2344614" y="2366682"/>
              <a:ext cx="22273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2567351" y="2229522"/>
              <a:ext cx="914400" cy="274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C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222632" y="1882726"/>
            <a:ext cx="2039814" cy="853440"/>
            <a:chOff x="3609702" y="2065909"/>
            <a:chExt cx="2039814" cy="853440"/>
          </a:xfrm>
        </p:grpSpPr>
        <p:sp>
          <p:nvSpPr>
            <p:cNvPr id="42" name="Rectangle 41"/>
            <p:cNvSpPr/>
            <p:nvPr/>
          </p:nvSpPr>
          <p:spPr>
            <a:xfrm>
              <a:off x="3609702" y="2343236"/>
              <a:ext cx="914400" cy="27432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Straight Arrow Connector 42"/>
            <p:cNvCxnSpPr>
              <a:stCxn id="42" idx="3"/>
              <a:endCxn id="44" idx="1"/>
            </p:cNvCxnSpPr>
            <p:nvPr/>
          </p:nvCxnSpPr>
          <p:spPr>
            <a:xfrm flipV="1">
              <a:off x="4524102" y="2203069"/>
              <a:ext cx="211014" cy="27732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/>
            <p:cNvSpPr/>
            <p:nvPr/>
          </p:nvSpPr>
          <p:spPr>
            <a:xfrm>
              <a:off x="4735116" y="2065909"/>
              <a:ext cx="914400" cy="274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B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45" name="Straight Arrow Connector 44"/>
            <p:cNvCxnSpPr>
              <a:stCxn id="42" idx="3"/>
              <a:endCxn id="46" idx="1"/>
            </p:cNvCxnSpPr>
            <p:nvPr/>
          </p:nvCxnSpPr>
          <p:spPr>
            <a:xfrm>
              <a:off x="4524102" y="2480396"/>
              <a:ext cx="206158" cy="30179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4730260" y="2645029"/>
              <a:ext cx="914400" cy="274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C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407682" y="2157046"/>
            <a:ext cx="38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4381402" y="4900931"/>
            <a:ext cx="38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1955837" y="4538743"/>
            <a:ext cx="1931876" cy="1797635"/>
            <a:chOff x="1955837" y="4667697"/>
            <a:chExt cx="1931876" cy="1797635"/>
          </a:xfrm>
        </p:grpSpPr>
        <p:grpSp>
          <p:nvGrpSpPr>
            <p:cNvPr id="51" name="Group 50"/>
            <p:cNvGrpSpPr/>
            <p:nvPr/>
          </p:nvGrpSpPr>
          <p:grpSpPr>
            <a:xfrm>
              <a:off x="2000714" y="4667697"/>
              <a:ext cx="1818676" cy="1463040"/>
              <a:chOff x="914400" y="4648200"/>
              <a:chExt cx="1818676" cy="1463040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914400" y="4988169"/>
                <a:ext cx="1818676" cy="765077"/>
                <a:chOff x="914400" y="4988169"/>
                <a:chExt cx="1818676" cy="765077"/>
              </a:xfrm>
            </p:grpSpPr>
            <p:sp>
              <p:nvSpPr>
                <p:cNvPr id="26" name="Rectangle 25"/>
                <p:cNvSpPr/>
                <p:nvPr/>
              </p:nvSpPr>
              <p:spPr>
                <a:xfrm>
                  <a:off x="914400" y="4988169"/>
                  <a:ext cx="914400" cy="27432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D</a:t>
                  </a: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7" name="Straight Arrow Connector 26"/>
                <p:cNvCxnSpPr>
                  <a:stCxn id="26" idx="3"/>
                  <a:endCxn id="28" idx="1"/>
                </p:cNvCxnSpPr>
                <p:nvPr/>
              </p:nvCxnSpPr>
              <p:spPr>
                <a:xfrm flipH="1">
                  <a:off x="1818676" y="5125329"/>
                  <a:ext cx="10124" cy="490757"/>
                </a:xfrm>
                <a:prstGeom prst="bentConnector5">
                  <a:avLst>
                    <a:gd name="adj1" fmla="val -2258001"/>
                    <a:gd name="adj2" fmla="val 50000"/>
                    <a:gd name="adj3" fmla="val 2358001"/>
                  </a:avLst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Rectangle 27"/>
                <p:cNvSpPr/>
                <p:nvPr/>
              </p:nvSpPr>
              <p:spPr>
                <a:xfrm>
                  <a:off x="1818676" y="5478926"/>
                  <a:ext cx="914400" cy="27432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US" b="1" dirty="0" smtClean="0">
                      <a:solidFill>
                        <a:schemeClr val="tx1"/>
                      </a:solidFill>
                    </a:rPr>
                    <a:t>E</a:t>
                  </a: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50" name="Straight Connector 49"/>
              <p:cNvCxnSpPr/>
              <p:nvPr/>
            </p:nvCxnSpPr>
            <p:spPr>
              <a:xfrm>
                <a:off x="1834661" y="4648200"/>
                <a:ext cx="1600" cy="146304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Box 66"/>
            <p:cNvSpPr txBox="1"/>
            <p:nvPr/>
          </p:nvSpPr>
          <p:spPr>
            <a:xfrm>
              <a:off x="1955837" y="6096000"/>
              <a:ext cx="1931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An FS Dependency</a:t>
              </a:r>
              <a:endParaRPr lang="en-US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81600" y="4487264"/>
            <a:ext cx="2776148" cy="2126113"/>
            <a:chOff x="5181600" y="4616218"/>
            <a:chExt cx="2776148" cy="2126113"/>
          </a:xfrm>
        </p:grpSpPr>
        <p:grpSp>
          <p:nvGrpSpPr>
            <p:cNvPr id="52" name="Group 51"/>
            <p:cNvGrpSpPr/>
            <p:nvPr/>
          </p:nvGrpSpPr>
          <p:grpSpPr>
            <a:xfrm>
              <a:off x="5616699" y="4616218"/>
              <a:ext cx="1396053" cy="1463040"/>
              <a:chOff x="5616699" y="4616218"/>
              <a:chExt cx="1396053" cy="1463040"/>
            </a:xfrm>
          </p:grpSpPr>
          <p:grpSp>
            <p:nvGrpSpPr>
              <p:cNvPr id="58" name="Group 57"/>
              <p:cNvGrpSpPr/>
              <p:nvPr/>
            </p:nvGrpSpPr>
            <p:grpSpPr>
              <a:xfrm>
                <a:off x="5616699" y="4616218"/>
                <a:ext cx="1396053" cy="1463040"/>
                <a:chOff x="914400" y="4648200"/>
                <a:chExt cx="1396053" cy="1463040"/>
              </a:xfrm>
            </p:grpSpPr>
            <p:grpSp>
              <p:nvGrpSpPr>
                <p:cNvPr id="59" name="Group 58"/>
                <p:cNvGrpSpPr/>
                <p:nvPr/>
              </p:nvGrpSpPr>
              <p:grpSpPr>
                <a:xfrm>
                  <a:off x="914400" y="4988169"/>
                  <a:ext cx="1396053" cy="765077"/>
                  <a:chOff x="914400" y="4988169"/>
                  <a:chExt cx="1396053" cy="765077"/>
                </a:xfrm>
              </p:grpSpPr>
              <p:sp>
                <p:nvSpPr>
                  <p:cNvPr id="61" name="Rectangle 60"/>
                  <p:cNvSpPr/>
                  <p:nvPr/>
                </p:nvSpPr>
                <p:spPr>
                  <a:xfrm>
                    <a:off x="914400" y="4988169"/>
                    <a:ext cx="914400" cy="274320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D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62" name="Straight Arrow Connector 26"/>
                  <p:cNvCxnSpPr>
                    <a:stCxn id="61" idx="3"/>
                    <a:endCxn id="63" idx="1"/>
                  </p:cNvCxnSpPr>
                  <p:nvPr/>
                </p:nvCxnSpPr>
                <p:spPr>
                  <a:xfrm flipH="1">
                    <a:off x="1396053" y="5125329"/>
                    <a:ext cx="432747" cy="490757"/>
                  </a:xfrm>
                  <a:prstGeom prst="bentConnector5">
                    <a:avLst>
                      <a:gd name="adj1" fmla="val -52825"/>
                      <a:gd name="adj2" fmla="val 50000"/>
                      <a:gd name="adj3" fmla="val 152825"/>
                    </a:avLst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Rectangle 62"/>
                  <p:cNvSpPr/>
                  <p:nvPr/>
                </p:nvSpPr>
                <p:spPr>
                  <a:xfrm>
                    <a:off x="1396053" y="5478926"/>
                    <a:ext cx="914400" cy="274320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E 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1834661" y="4648200"/>
                  <a:ext cx="1600" cy="146304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5" name="Rectangle 64"/>
              <p:cNvSpPr/>
              <p:nvPr/>
            </p:nvSpPr>
            <p:spPr>
              <a:xfrm>
                <a:off x="6090139" y="5446945"/>
                <a:ext cx="457200" cy="27432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200" dirty="0" smtClean="0">
                    <a:solidFill>
                      <a:schemeClr val="tx1"/>
                    </a:solidFill>
                  </a:rPr>
                  <a:t>Lead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5181600" y="6096000"/>
              <a:ext cx="27761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The same FS Dependency with Lead applied to 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8552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 build="p"/>
      <p:bldP spid="47" grpId="0"/>
      <p:bldP spid="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Leads &amp; Lags … 1/6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7443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25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943" y="703386"/>
            <a:ext cx="90703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925" indent="-288925">
              <a:spcBef>
                <a:spcPts val="12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Applied during Network Analysis to find ways to:</a:t>
            </a:r>
          </a:p>
          <a:p>
            <a:pPr marL="800100" lvl="1" indent="-342900">
              <a:spcBef>
                <a:spcPts val="1200"/>
              </a:spcBef>
              <a:buClr>
                <a:srgbClr val="FF0000"/>
              </a:buClr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</a:rPr>
              <a:t>bring Project Activities that are behind into alignment with the Plan, (</a:t>
            </a:r>
            <a:r>
              <a:rPr lang="en-US" sz="2400" dirty="0" smtClean="0">
                <a:solidFill>
                  <a:srgbClr val="FF0000"/>
                </a:solidFill>
              </a:rPr>
              <a:t>Leads</a:t>
            </a:r>
            <a:r>
              <a:rPr lang="en-US" sz="2400" dirty="0" smtClean="0">
                <a:solidFill>
                  <a:prstClr val="black"/>
                </a:solidFill>
              </a:rPr>
              <a:t>) or </a:t>
            </a:r>
          </a:p>
          <a:p>
            <a:pPr marL="800100" lvl="1" indent="-342900">
              <a:spcBef>
                <a:spcPts val="1200"/>
              </a:spcBef>
              <a:buClr>
                <a:srgbClr val="FF0000"/>
              </a:buClr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</a:rPr>
              <a:t>make adjustments to the Start or Finish Dates of Activities to meet certain technical or other requirements (</a:t>
            </a:r>
            <a:r>
              <a:rPr lang="en-US" sz="2400" dirty="0" smtClean="0">
                <a:solidFill>
                  <a:srgbClr val="FF0000"/>
                </a:solidFill>
              </a:rPr>
              <a:t>Lags</a:t>
            </a:r>
            <a:r>
              <a:rPr lang="en-US" sz="2400" dirty="0" smtClean="0">
                <a:solidFill>
                  <a:prstClr val="black"/>
                </a:solidFill>
              </a:rPr>
              <a:t>)</a:t>
            </a:r>
          </a:p>
          <a:p>
            <a:pPr marL="288925" indent="-288925">
              <a:spcBef>
                <a:spcPts val="12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u="sng" dirty="0" smtClean="0">
                <a:solidFill>
                  <a:srgbClr val="FF0000"/>
                </a:solidFill>
              </a:rPr>
              <a:t>Lead</a:t>
            </a:r>
            <a:r>
              <a:rPr lang="en-US" sz="2400" dirty="0" smtClean="0">
                <a:solidFill>
                  <a:prstClr val="black"/>
                </a:solidFill>
              </a:rPr>
              <a:t>  Amount of time a Successor (Dependent) activity can be advanced with respect to a Predecessor activity. Akin to Fast Tracking</a:t>
            </a:r>
          </a:p>
          <a:p>
            <a:pPr marL="288925" indent="-288925">
              <a:spcBef>
                <a:spcPts val="12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u="sng" dirty="0" smtClean="0">
                <a:solidFill>
                  <a:srgbClr val="FF0000"/>
                </a:solidFill>
              </a:rPr>
              <a:t>Lag</a:t>
            </a:r>
            <a:r>
              <a:rPr lang="en-US" sz="2400" dirty="0" smtClean="0">
                <a:solidFill>
                  <a:prstClr val="black"/>
                </a:solidFill>
              </a:rPr>
              <a:t>   Amount of time a Successor (Dependent) activity can be delayed with respect to a Predecessor Activity. Akin to Resource Levelling</a:t>
            </a:r>
            <a:endParaRPr lang="en-US" sz="2400" u="sng" dirty="0" smtClean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4700955"/>
            <a:ext cx="739002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2400" i="1" dirty="0" smtClean="0">
                <a:solidFill>
                  <a:srgbClr val="0000CC"/>
                </a:solidFill>
              </a:rPr>
              <a:t>In the Examples following:</a:t>
            </a:r>
          </a:p>
          <a:p>
            <a:pPr marL="173038" indent="-173038">
              <a:spcBef>
                <a:spcPts val="300"/>
              </a:spcBef>
              <a:buFont typeface="Arial" pitchFamily="34" charset="0"/>
              <a:buChar char="•"/>
            </a:pPr>
            <a:r>
              <a:rPr lang="en-US" sz="2400" i="1" dirty="0" smtClean="0">
                <a:solidFill>
                  <a:srgbClr val="0000CC"/>
                </a:solidFill>
              </a:rPr>
              <a:t>Total Duration is of Predecessor &amp; Dependent Activities put together, minus the overlap or plus the gap</a:t>
            </a:r>
          </a:p>
          <a:p>
            <a:pPr marL="173038" indent="-173038">
              <a:spcBef>
                <a:spcPts val="300"/>
              </a:spcBef>
              <a:buFont typeface="Arial" pitchFamily="34" charset="0"/>
              <a:buChar char="•"/>
            </a:pPr>
            <a:r>
              <a:rPr lang="en-US" sz="2400" i="1" dirty="0" smtClean="0">
                <a:solidFill>
                  <a:srgbClr val="0000CC"/>
                </a:solidFill>
              </a:rPr>
              <a:t>Start &amp; Finish Dates are of the Dependent Activity </a:t>
            </a:r>
            <a:r>
              <a:rPr lang="en-US" sz="2400" i="1" dirty="0" err="1" smtClean="0">
                <a:solidFill>
                  <a:srgbClr val="0000CC"/>
                </a:solidFill>
              </a:rPr>
              <a:t>wrt</a:t>
            </a:r>
            <a:r>
              <a:rPr lang="en-US" sz="2400" i="1" dirty="0" smtClean="0">
                <a:solidFill>
                  <a:srgbClr val="0000CC"/>
                </a:solidFill>
              </a:rPr>
              <a:t> the Successor Activity</a:t>
            </a:r>
            <a:endParaRPr lang="en-US" sz="2400" i="1" dirty="0">
              <a:solidFill>
                <a:srgbClr val="0000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74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40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Leads &amp;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Lags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26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98448"/>
              </p:ext>
            </p:extLst>
          </p:nvPr>
        </p:nvGraphicFramePr>
        <p:xfrm>
          <a:off x="200803" y="711200"/>
          <a:ext cx="8778240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340674" y="4043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493322" y="1345758"/>
            <a:ext cx="274320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228471" y="1976342"/>
            <a:ext cx="192024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7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48" name="Elbow Connector 47"/>
          <p:cNvCxnSpPr>
            <a:stCxn id="46" idx="3"/>
            <a:endCxn id="47" idx="1"/>
          </p:cNvCxnSpPr>
          <p:nvPr/>
        </p:nvCxnSpPr>
        <p:spPr>
          <a:xfrm flipH="1">
            <a:off x="6228471" y="1505778"/>
            <a:ext cx="8051" cy="630584"/>
          </a:xfrm>
          <a:prstGeom prst="bentConnector5">
            <a:avLst>
              <a:gd name="adj1" fmla="val -2839399"/>
              <a:gd name="adj2" fmla="val 50000"/>
              <a:gd name="adj3" fmla="val 2939399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3492671" y="2618159"/>
            <a:ext cx="274320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691554" y="3249873"/>
            <a:ext cx="192024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7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54" name="Elbow Connector 53"/>
          <p:cNvCxnSpPr>
            <a:stCxn id="52" idx="3"/>
            <a:endCxn id="53" idx="1"/>
          </p:cNvCxnSpPr>
          <p:nvPr/>
        </p:nvCxnSpPr>
        <p:spPr>
          <a:xfrm flipH="1">
            <a:off x="5691554" y="2778179"/>
            <a:ext cx="544317" cy="631714"/>
          </a:xfrm>
          <a:prstGeom prst="bentConnector5">
            <a:avLst>
              <a:gd name="adj1" fmla="val -41998"/>
              <a:gd name="adj2" fmla="val 50000"/>
              <a:gd name="adj3" fmla="val 141998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522517" y="1505778"/>
            <a:ext cx="39645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38726" y="2753533"/>
            <a:ext cx="58400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FS-2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865602" y="4765432"/>
            <a:ext cx="2513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Total </a:t>
            </a:r>
            <a:r>
              <a:rPr lang="en-US" sz="2400" b="1" dirty="0" err="1" smtClean="0"/>
              <a:t>Dur</a:t>
            </a:r>
            <a:r>
              <a:rPr lang="en-US" sz="2400" b="1" dirty="0" smtClean="0"/>
              <a:t> = 15 </a:t>
            </a:r>
            <a:r>
              <a:rPr lang="en-US" sz="2400" b="1" dirty="0" err="1" smtClean="0"/>
              <a:t>wks</a:t>
            </a:r>
            <a:endParaRPr lang="en-US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870261" y="5298832"/>
            <a:ext cx="2028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Start   = </a:t>
            </a:r>
            <a:r>
              <a:rPr lang="en-US" sz="2400" b="1" dirty="0" err="1" smtClean="0"/>
              <a:t>Wk</a:t>
            </a:r>
            <a:r>
              <a:rPr lang="en-US" sz="2400" b="1" dirty="0" smtClean="0"/>
              <a:t> 9</a:t>
            </a:r>
          </a:p>
          <a:p>
            <a:r>
              <a:rPr lang="en-US" sz="2400" b="1" dirty="0" smtClean="0"/>
              <a:t>Finish = </a:t>
            </a:r>
            <a:r>
              <a:rPr lang="en-US" sz="2400" b="1" dirty="0" err="1" smtClean="0"/>
              <a:t>Wk</a:t>
            </a:r>
            <a:r>
              <a:rPr lang="en-US" sz="2400" b="1" dirty="0" smtClean="0"/>
              <a:t> 15</a:t>
            </a:r>
            <a:endParaRPr lang="en-US" sz="2400" b="1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81000" y="4161696"/>
            <a:ext cx="3017520" cy="5486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tx1"/>
                </a:solidFill>
              </a:rPr>
              <a:t>Complete Punch List: 10 </a:t>
            </a:r>
            <a:r>
              <a:rPr lang="en-US" b="1" dirty="0" err="1">
                <a:solidFill>
                  <a:schemeClr val="tx1"/>
                </a:solidFill>
              </a:rPr>
              <a:t>wks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46217" y="5453576"/>
            <a:ext cx="3080152" cy="5486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Landscape Building Lot: 7 </a:t>
            </a:r>
            <a:r>
              <a:rPr lang="en-US" b="1" dirty="0" err="1">
                <a:solidFill>
                  <a:schemeClr val="bg1"/>
                </a:solidFill>
              </a:rPr>
              <a:t>wks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6"/>
          <p:cNvCxnSpPr>
            <a:stCxn id="21" idx="3"/>
            <a:endCxn id="22" idx="1"/>
          </p:cNvCxnSpPr>
          <p:nvPr/>
        </p:nvCxnSpPr>
        <p:spPr>
          <a:xfrm flipH="1">
            <a:off x="2746217" y="4436016"/>
            <a:ext cx="652303" cy="1291880"/>
          </a:xfrm>
          <a:prstGeom prst="bentConnector5">
            <a:avLst>
              <a:gd name="adj1" fmla="val -35045"/>
              <a:gd name="adj2" fmla="val 50000"/>
              <a:gd name="adj3" fmla="val 135045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45806" y="5083461"/>
            <a:ext cx="1008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FS-2 </a:t>
            </a:r>
            <a:r>
              <a:rPr lang="en-US" b="1" dirty="0" err="1" smtClean="0"/>
              <a:t>wks</a:t>
            </a:r>
            <a:endParaRPr lang="en-US" b="1" dirty="0" smtClean="0"/>
          </a:p>
          <a:p>
            <a:pPr algn="ctr"/>
            <a:r>
              <a:rPr lang="en-US" b="1" dirty="0" smtClean="0"/>
              <a:t>(Lead)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941440" y="6341628"/>
            <a:ext cx="525066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This also means Fast Tracking the activities by 2 weeks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28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 animBg="1"/>
      <p:bldP spid="47" grpId="0" animBg="1"/>
      <p:bldP spid="52" grpId="0" animBg="1"/>
      <p:bldP spid="53" grpId="0" animBg="1"/>
      <p:bldP spid="55" grpId="0" animBg="1"/>
      <p:bldP spid="56" grpId="0" animBg="1"/>
      <p:bldP spid="29" grpId="0"/>
      <p:bldP spid="30" grpId="0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Leads &amp;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Lags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3/6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27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98448"/>
              </p:ext>
            </p:extLst>
          </p:nvPr>
        </p:nvGraphicFramePr>
        <p:xfrm>
          <a:off x="200803" y="711200"/>
          <a:ext cx="8778240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340674" y="4043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493322" y="1345758"/>
            <a:ext cx="274320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308231" y="1976342"/>
            <a:ext cx="192024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7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48" name="Elbow Connector 47"/>
          <p:cNvCxnSpPr>
            <a:stCxn id="46" idx="3"/>
            <a:endCxn id="47" idx="3"/>
          </p:cNvCxnSpPr>
          <p:nvPr/>
        </p:nvCxnSpPr>
        <p:spPr>
          <a:xfrm flipH="1">
            <a:off x="6228471" y="1505778"/>
            <a:ext cx="8051" cy="630584"/>
          </a:xfrm>
          <a:prstGeom prst="bentConnector3">
            <a:avLst>
              <a:gd name="adj1" fmla="val -2839399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3492671" y="2618159"/>
            <a:ext cx="274320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774831" y="3249873"/>
            <a:ext cx="192024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7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54" name="Elbow Connector 53"/>
          <p:cNvCxnSpPr>
            <a:stCxn id="52" idx="3"/>
            <a:endCxn id="53" idx="3"/>
          </p:cNvCxnSpPr>
          <p:nvPr/>
        </p:nvCxnSpPr>
        <p:spPr>
          <a:xfrm flipH="1">
            <a:off x="5695071" y="2778179"/>
            <a:ext cx="540800" cy="631714"/>
          </a:xfrm>
          <a:prstGeom prst="bentConnector3">
            <a:avLst>
              <a:gd name="adj1" fmla="val -42271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522517" y="1669900"/>
            <a:ext cx="39626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FF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38726" y="2930714"/>
            <a:ext cx="58381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FF-2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261340" y="4683367"/>
            <a:ext cx="2513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Total </a:t>
            </a:r>
            <a:r>
              <a:rPr lang="en-US" sz="2400" b="1" dirty="0" err="1" smtClean="0"/>
              <a:t>Dur</a:t>
            </a:r>
            <a:r>
              <a:rPr lang="en-US" sz="2400" b="1" dirty="0" smtClean="0"/>
              <a:t> = 10 </a:t>
            </a:r>
            <a:r>
              <a:rPr lang="en-US" sz="2400" b="1" dirty="0" err="1" smtClean="0"/>
              <a:t>wks</a:t>
            </a:r>
            <a:endParaRPr lang="en-US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265999" y="5310496"/>
            <a:ext cx="18840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Start   = </a:t>
            </a:r>
            <a:r>
              <a:rPr lang="en-US" sz="2400" b="1" dirty="0" err="1" smtClean="0"/>
              <a:t>Wk</a:t>
            </a:r>
            <a:r>
              <a:rPr lang="en-US" sz="2400" b="1" dirty="0" smtClean="0"/>
              <a:t> 2</a:t>
            </a:r>
          </a:p>
          <a:p>
            <a:r>
              <a:rPr lang="en-US" sz="2400" b="1" dirty="0" smtClean="0"/>
              <a:t>Finish = </a:t>
            </a:r>
            <a:r>
              <a:rPr lang="en-US" sz="2400" b="1" dirty="0" err="1" smtClean="0"/>
              <a:t>Wk</a:t>
            </a:r>
            <a:r>
              <a:rPr lang="en-US" sz="2400" b="1" dirty="0" smtClean="0"/>
              <a:t> 8</a:t>
            </a:r>
            <a:endParaRPr lang="en-US" sz="2400" b="1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11202" y="4120662"/>
            <a:ext cx="3017520" cy="5486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tx1"/>
                </a:solidFill>
              </a:rPr>
              <a:t>Complete Punch List: 10 </a:t>
            </a:r>
            <a:r>
              <a:rPr lang="en-US" b="1" dirty="0" err="1">
                <a:solidFill>
                  <a:schemeClr val="tx1"/>
                </a:solidFill>
              </a:rPr>
              <a:t>wks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80292" y="5486398"/>
            <a:ext cx="3080152" cy="5486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Landscape Building Lot: 7 </a:t>
            </a:r>
            <a:r>
              <a:rPr lang="en-US" b="1" dirty="0" err="1">
                <a:solidFill>
                  <a:schemeClr val="bg1"/>
                </a:solidFill>
              </a:rPr>
              <a:t>wks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6"/>
          <p:cNvCxnSpPr>
            <a:stCxn id="21" idx="3"/>
            <a:endCxn id="22" idx="3"/>
          </p:cNvCxnSpPr>
          <p:nvPr/>
        </p:nvCxnSpPr>
        <p:spPr>
          <a:xfrm flipH="1">
            <a:off x="3660444" y="4394982"/>
            <a:ext cx="368278" cy="1365736"/>
          </a:xfrm>
          <a:prstGeom prst="bentConnector3">
            <a:avLst>
              <a:gd name="adj1" fmla="val -6207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58911" y="4759567"/>
            <a:ext cx="1008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FF-2 </a:t>
            </a:r>
            <a:r>
              <a:rPr lang="en-US" b="1" dirty="0" err="1" smtClean="0"/>
              <a:t>wks</a:t>
            </a:r>
            <a:endParaRPr lang="en-US" b="1" dirty="0" smtClean="0"/>
          </a:p>
          <a:p>
            <a:pPr algn="r"/>
            <a:r>
              <a:rPr lang="en-US" b="1" dirty="0" smtClean="0"/>
              <a:t>(Lead)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4089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 animBg="1"/>
      <p:bldP spid="47" grpId="0" animBg="1"/>
      <p:bldP spid="52" grpId="0" animBg="1"/>
      <p:bldP spid="53" grpId="0" animBg="1"/>
      <p:bldP spid="55" grpId="0" animBg="1"/>
      <p:bldP spid="56" grpId="0" animBg="1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Leads &amp;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Lags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4/6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28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329732"/>
              </p:ext>
            </p:extLst>
          </p:nvPr>
        </p:nvGraphicFramePr>
        <p:xfrm>
          <a:off x="200803" y="711200"/>
          <a:ext cx="8778240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340674" y="4043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11015" y="1345758"/>
            <a:ext cx="27432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4784" y="1976342"/>
            <a:ext cx="411480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15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48" name="Elbow Connector 47"/>
          <p:cNvCxnSpPr>
            <a:stCxn id="46" idx="3"/>
            <a:endCxn id="47" idx="1"/>
          </p:cNvCxnSpPr>
          <p:nvPr/>
        </p:nvCxnSpPr>
        <p:spPr>
          <a:xfrm flipH="1">
            <a:off x="474784" y="1505778"/>
            <a:ext cx="10551" cy="630584"/>
          </a:xfrm>
          <a:prstGeom prst="bentConnector5">
            <a:avLst>
              <a:gd name="adj1" fmla="val -2166619"/>
              <a:gd name="adj2" fmla="val 50000"/>
              <a:gd name="adj3" fmla="val 2266619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44416" y="1541585"/>
            <a:ext cx="39645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66594" y="2907268"/>
            <a:ext cx="74591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pPr algn="r"/>
            <a:r>
              <a:rPr lang="en-US" dirty="0"/>
              <a:t>F</a:t>
            </a:r>
            <a:r>
              <a:rPr lang="en-US" dirty="0" smtClean="0"/>
              <a:t>S+12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6488722" y="5432951"/>
            <a:ext cx="2099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Start   = Day 2</a:t>
            </a:r>
          </a:p>
          <a:p>
            <a:r>
              <a:rPr lang="en-US" sz="2400" b="1" dirty="0" smtClean="0"/>
              <a:t>Finish = Day 28</a:t>
            </a:r>
            <a:endParaRPr 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460751" y="4876800"/>
            <a:ext cx="2595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Total </a:t>
            </a:r>
            <a:r>
              <a:rPr lang="en-US" sz="2400" b="1" dirty="0" err="1" smtClean="0"/>
              <a:t>Dur</a:t>
            </a:r>
            <a:r>
              <a:rPr lang="en-US" sz="2400" b="1" dirty="0" smtClean="0"/>
              <a:t> = 28 days</a:t>
            </a:r>
            <a:endParaRPr lang="en-US" sz="2400" b="1" dirty="0"/>
          </a:p>
        </p:txBody>
      </p:sp>
      <p:sp>
        <p:nvSpPr>
          <p:cNvPr id="31" name="Rectangle 30"/>
          <p:cNvSpPr/>
          <p:nvPr/>
        </p:nvSpPr>
        <p:spPr>
          <a:xfrm>
            <a:off x="194603" y="2618419"/>
            <a:ext cx="27432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63108" y="3261360"/>
            <a:ext cx="411480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15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3" name="Elbow Connector 32"/>
          <p:cNvCxnSpPr>
            <a:stCxn id="31" idx="3"/>
            <a:endCxn id="32" idx="1"/>
          </p:cNvCxnSpPr>
          <p:nvPr/>
        </p:nvCxnSpPr>
        <p:spPr>
          <a:xfrm>
            <a:off x="468923" y="2778439"/>
            <a:ext cx="3294185" cy="642941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52400" y="4349264"/>
            <a:ext cx="2377440" cy="5486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tx1"/>
                </a:solidFill>
              </a:rPr>
              <a:t>Ground Floor Slab: 1 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474720" y="5574632"/>
            <a:ext cx="2926080" cy="5486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Brickwork for 1st  Floor: 15 d</a:t>
            </a:r>
          </a:p>
        </p:txBody>
      </p:sp>
      <p:cxnSp>
        <p:nvCxnSpPr>
          <p:cNvPr id="28" name="Straight Arrow Connector 26"/>
          <p:cNvCxnSpPr>
            <a:stCxn id="24" idx="3"/>
            <a:endCxn id="25" idx="1"/>
          </p:cNvCxnSpPr>
          <p:nvPr/>
        </p:nvCxnSpPr>
        <p:spPr>
          <a:xfrm>
            <a:off x="2529840" y="4623584"/>
            <a:ext cx="944880" cy="12253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83523" y="5090858"/>
            <a:ext cx="307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FS+12 d (Lag – for curing time)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6299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 animBg="1"/>
      <p:bldP spid="47" grpId="0" animBg="1"/>
      <p:bldP spid="55" grpId="0" animBg="1"/>
      <p:bldP spid="56" grpId="0" animBg="1"/>
      <p:bldP spid="30" grpId="0"/>
      <p:bldP spid="29" grpId="0"/>
      <p:bldP spid="31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Leads &amp;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Lags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5/6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29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00803" y="711200"/>
          <a:ext cx="8778240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340674" y="4043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493322" y="1345758"/>
            <a:ext cx="164592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60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492843" y="1976342"/>
            <a:ext cx="137160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50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48" name="Elbow Connector 47"/>
          <p:cNvCxnSpPr>
            <a:stCxn id="46" idx="1"/>
            <a:endCxn id="47" idx="1"/>
          </p:cNvCxnSpPr>
          <p:nvPr/>
        </p:nvCxnSpPr>
        <p:spPr>
          <a:xfrm rot="10800000" flipV="1">
            <a:off x="3492844" y="1505778"/>
            <a:ext cx="479" cy="630584"/>
          </a:xfrm>
          <a:prstGeom prst="bentConnector3">
            <a:avLst>
              <a:gd name="adj1" fmla="val 27186848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808359" y="1642770"/>
            <a:ext cx="40267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459666" y="2907268"/>
            <a:ext cx="7521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pPr algn="r"/>
            <a:r>
              <a:rPr lang="en-US" dirty="0" smtClean="0"/>
              <a:t>SS+15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577994" y="5148387"/>
            <a:ext cx="2099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Start   = Day 16</a:t>
            </a:r>
          </a:p>
          <a:p>
            <a:r>
              <a:rPr lang="en-US" sz="2400" b="1" dirty="0" smtClean="0"/>
              <a:t>Finish = Day 65</a:t>
            </a:r>
            <a:endParaRPr 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491274" y="4438562"/>
            <a:ext cx="2595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Total </a:t>
            </a:r>
            <a:r>
              <a:rPr lang="en-US" sz="2400" b="1" dirty="0" err="1" smtClean="0"/>
              <a:t>Dur</a:t>
            </a:r>
            <a:r>
              <a:rPr lang="en-US" sz="2400" b="1" dirty="0" smtClean="0"/>
              <a:t> = 65 days</a:t>
            </a:r>
            <a:endParaRPr lang="en-US" sz="2400" b="1" dirty="0"/>
          </a:p>
        </p:txBody>
      </p:sp>
      <p:sp>
        <p:nvSpPr>
          <p:cNvPr id="31" name="Rectangle 30"/>
          <p:cNvSpPr/>
          <p:nvPr/>
        </p:nvSpPr>
        <p:spPr>
          <a:xfrm>
            <a:off x="3493322" y="2618419"/>
            <a:ext cx="164592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60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10914" y="3261360"/>
            <a:ext cx="137160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50</a:t>
            </a: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3" name="Elbow Connector 32"/>
          <p:cNvCxnSpPr>
            <a:stCxn id="31" idx="1"/>
            <a:endCxn id="32" idx="1"/>
          </p:cNvCxnSpPr>
          <p:nvPr/>
        </p:nvCxnSpPr>
        <p:spPr>
          <a:xfrm rot="10800000" flipH="1" flipV="1">
            <a:off x="3493322" y="2778438"/>
            <a:ext cx="417592" cy="642941"/>
          </a:xfrm>
          <a:prstGeom prst="bentConnector3">
            <a:avLst>
              <a:gd name="adj1" fmla="val -31628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156553" y="4138864"/>
            <a:ext cx="1828800" cy="5486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tx1"/>
                </a:solidFill>
              </a:rPr>
              <a:t>Write Draft: 60 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754921" y="5364232"/>
            <a:ext cx="1737360" cy="5486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Edit Draft: 50 d</a:t>
            </a:r>
          </a:p>
        </p:txBody>
      </p:sp>
      <p:cxnSp>
        <p:nvCxnSpPr>
          <p:cNvPr id="28" name="Straight Arrow Connector 26"/>
          <p:cNvCxnSpPr>
            <a:stCxn id="24" idx="1"/>
            <a:endCxn id="25" idx="1"/>
          </p:cNvCxnSpPr>
          <p:nvPr/>
        </p:nvCxnSpPr>
        <p:spPr>
          <a:xfrm rot="10800000" flipH="1" flipV="1">
            <a:off x="2156553" y="4413184"/>
            <a:ext cx="598368" cy="1225368"/>
          </a:xfrm>
          <a:prstGeom prst="bentConnector3">
            <a:avLst>
              <a:gd name="adj1" fmla="val -38204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898423" y="4892181"/>
            <a:ext cx="1446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SS+15 d (Lag)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592185" y="6113020"/>
            <a:ext cx="594760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This cannot be a case of Resource Levelling since the Lag is due to Technical Reasons and not due to Resource Constraints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74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 animBg="1"/>
      <p:bldP spid="47" grpId="0" animBg="1"/>
      <p:bldP spid="55" grpId="0" animBg="1"/>
      <p:bldP spid="56" grpId="0" animBg="1"/>
      <p:bldP spid="30" grpId="0"/>
      <p:bldP spid="29" grpId="0"/>
      <p:bldP spid="31" grpId="0" animBg="1"/>
      <p:bldP spid="32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" y="-58615"/>
            <a:ext cx="9089201" cy="762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Schedule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68216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2" y="963828"/>
            <a:ext cx="872592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Project Schedule is the document a Project Manager uses to track the schedule progress such as activities completed, activities in progress, actual start and finish dates, percentage complete, hours spent, resource allocations etc.</a:t>
            </a:r>
            <a:endParaRPr lang="en-US" sz="2800" dirty="0" smtClean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Presented in the form of: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 smtClean="0">
                <a:solidFill>
                  <a:prstClr val="black"/>
                </a:solidFill>
              </a:rPr>
              <a:t>Milestone Chart</a:t>
            </a:r>
          </a:p>
          <a:p>
            <a:pPr marL="630238" lvl="1" indent="-284163">
              <a:spcBef>
                <a:spcPts val="1200"/>
              </a:spcBef>
              <a:buClr>
                <a:srgbClr val="FF0000"/>
              </a:buClr>
              <a:buSzPct val="85000"/>
              <a:buFont typeface="Calibri" panose="020F0502020204030204" pitchFamily="34" charset="0"/>
              <a:buChar char="‒"/>
            </a:pPr>
            <a:r>
              <a:rPr lang="en-US" sz="2800" dirty="0">
                <a:solidFill>
                  <a:prstClr val="black"/>
                </a:solidFill>
              </a:rPr>
              <a:t>Gantt or Bar </a:t>
            </a:r>
            <a:r>
              <a:rPr lang="en-US" sz="2800" dirty="0" smtClean="0">
                <a:solidFill>
                  <a:prstClr val="black"/>
                </a:solidFill>
              </a:rPr>
              <a:t>Chart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93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3" y="0"/>
            <a:ext cx="9144000" cy="548640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Leads &amp;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Lags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6/6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30</a:t>
            </a:fld>
            <a:endParaRPr 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8936"/>
              </p:ext>
            </p:extLst>
          </p:nvPr>
        </p:nvGraphicFramePr>
        <p:xfrm>
          <a:off x="200803" y="711200"/>
          <a:ext cx="8778240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  <a:gridCol w="274320"/>
              </a:tblGrid>
              <a:tr h="3175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  <a:tr h="3175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340674" y="4043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493322" y="1345758"/>
            <a:ext cx="274320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10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030394" y="1976342"/>
            <a:ext cx="219456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</a:rPr>
              <a:t>8</a:t>
            </a:r>
          </a:p>
        </p:txBody>
      </p:sp>
      <p:cxnSp>
        <p:nvCxnSpPr>
          <p:cNvPr id="48" name="Elbow Connector 47"/>
          <p:cNvCxnSpPr>
            <a:stCxn id="46" idx="3"/>
            <a:endCxn id="47" idx="3"/>
          </p:cNvCxnSpPr>
          <p:nvPr/>
        </p:nvCxnSpPr>
        <p:spPr>
          <a:xfrm flipH="1">
            <a:off x="6224954" y="1505778"/>
            <a:ext cx="11568" cy="630584"/>
          </a:xfrm>
          <a:prstGeom prst="bentConnector3">
            <a:avLst>
              <a:gd name="adj1" fmla="val -1976141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514492" y="1632424"/>
            <a:ext cx="39626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FF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05702" y="2907268"/>
            <a:ext cx="62869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FF+5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673772" y="4579560"/>
            <a:ext cx="2513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Total </a:t>
            </a:r>
            <a:r>
              <a:rPr lang="en-US" sz="2400" b="1" dirty="0" err="1" smtClean="0">
                <a:solidFill>
                  <a:prstClr val="black"/>
                </a:solidFill>
              </a:rPr>
              <a:t>Dur</a:t>
            </a:r>
            <a:r>
              <a:rPr lang="en-US" sz="2400" b="1" dirty="0" smtClean="0">
                <a:solidFill>
                  <a:prstClr val="black"/>
                </a:solidFill>
              </a:rPr>
              <a:t> = 15 </a:t>
            </a:r>
            <a:r>
              <a:rPr lang="en-US" sz="2400" b="1" dirty="0" err="1" smtClean="0">
                <a:solidFill>
                  <a:prstClr val="black"/>
                </a:solidFill>
              </a:rPr>
              <a:t>wks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24396" y="5220884"/>
            <a:ext cx="2028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Start   = </a:t>
            </a:r>
            <a:r>
              <a:rPr lang="en-US" sz="2400" b="1" dirty="0" err="1" smtClean="0">
                <a:solidFill>
                  <a:prstClr val="black"/>
                </a:solidFill>
              </a:rPr>
              <a:t>Wk</a:t>
            </a:r>
            <a:r>
              <a:rPr lang="en-US" sz="2400" b="1" dirty="0" smtClean="0">
                <a:solidFill>
                  <a:prstClr val="black"/>
                </a:solidFill>
              </a:rPr>
              <a:t> 4</a:t>
            </a:r>
          </a:p>
          <a:p>
            <a:r>
              <a:rPr lang="en-US" sz="2400" b="1" dirty="0" smtClean="0">
                <a:solidFill>
                  <a:prstClr val="black"/>
                </a:solidFill>
              </a:rPr>
              <a:t>Finish = </a:t>
            </a:r>
            <a:r>
              <a:rPr lang="en-US" sz="2400" b="1" dirty="0" err="1" smtClean="0">
                <a:solidFill>
                  <a:prstClr val="black"/>
                </a:solidFill>
              </a:rPr>
              <a:t>Wk</a:t>
            </a:r>
            <a:r>
              <a:rPr lang="en-US" sz="2400" b="1" dirty="0" smtClean="0">
                <a:solidFill>
                  <a:prstClr val="black"/>
                </a:solidFill>
              </a:rPr>
              <a:t> 15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491264" y="2618419"/>
            <a:ext cx="2743200" cy="3200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10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01994" y="3249003"/>
            <a:ext cx="2194560" cy="3200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</a:rPr>
              <a:t>8</a:t>
            </a:r>
          </a:p>
        </p:txBody>
      </p:sp>
      <p:cxnSp>
        <p:nvCxnSpPr>
          <p:cNvPr id="34" name="Elbow Connector 33"/>
          <p:cNvCxnSpPr>
            <a:stCxn id="32" idx="3"/>
            <a:endCxn id="33" idx="3"/>
          </p:cNvCxnSpPr>
          <p:nvPr/>
        </p:nvCxnSpPr>
        <p:spPr>
          <a:xfrm>
            <a:off x="6234464" y="2778439"/>
            <a:ext cx="1362090" cy="630584"/>
          </a:xfrm>
          <a:prstGeom prst="bentConnector3">
            <a:avLst>
              <a:gd name="adj1" fmla="val 116783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81000" y="4132688"/>
            <a:ext cx="3017520" cy="548640"/>
          </a:xfrm>
          <a:prstGeom prst="rect">
            <a:avLst/>
          </a:prstGeom>
          <a:solidFill>
            <a:srgbClr val="00B050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tx1"/>
                </a:solidFill>
              </a:rPr>
              <a:t>Complete Interiors: </a:t>
            </a:r>
            <a:r>
              <a:rPr lang="en-US" b="1" dirty="0">
                <a:solidFill>
                  <a:schemeClr val="tx1"/>
                </a:solidFill>
              </a:rPr>
              <a:t>10 </a:t>
            </a:r>
            <a:r>
              <a:rPr lang="en-US" b="1" dirty="0" err="1">
                <a:solidFill>
                  <a:schemeClr val="tx1"/>
                </a:solidFill>
              </a:rPr>
              <a:t>wks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295400" y="5424568"/>
            <a:ext cx="3080152" cy="548640"/>
          </a:xfrm>
          <a:prstGeom prst="rect">
            <a:avLst/>
          </a:prstGeom>
          <a:solidFill>
            <a:srgbClr val="0000FF">
              <a:alpha val="59000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Landscape Building Lot: 8 </a:t>
            </a:r>
            <a:r>
              <a:rPr lang="en-US" b="1" dirty="0" err="1">
                <a:solidFill>
                  <a:schemeClr val="bg1"/>
                </a:solidFill>
              </a:rPr>
              <a:t>wks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7" name="Straight Arrow Connector 26"/>
          <p:cNvCxnSpPr>
            <a:stCxn id="24" idx="3"/>
            <a:endCxn id="25" idx="3"/>
          </p:cNvCxnSpPr>
          <p:nvPr/>
        </p:nvCxnSpPr>
        <p:spPr>
          <a:xfrm>
            <a:off x="3398520" y="4407008"/>
            <a:ext cx="977032" cy="1291880"/>
          </a:xfrm>
          <a:prstGeom prst="bentConnector3">
            <a:avLst>
              <a:gd name="adj1" fmla="val 123397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425060" y="4688296"/>
            <a:ext cx="11589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FF + 5 </a:t>
            </a:r>
            <a:r>
              <a:rPr lang="en-US" b="1" dirty="0" err="1" smtClean="0"/>
              <a:t>wks</a:t>
            </a:r>
            <a:endParaRPr lang="en-US" b="1" dirty="0" smtClean="0"/>
          </a:p>
          <a:p>
            <a:pPr algn="r"/>
            <a:r>
              <a:rPr lang="en-US" b="1" dirty="0" smtClean="0"/>
              <a:t>(Lag)</a:t>
            </a:r>
            <a:endParaRPr lang="en-US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822160" y="6185212"/>
            <a:ext cx="748429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If the Lag is due to Resource Constraints, it is a case of Resource Levelling too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04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 animBg="1"/>
      <p:bldP spid="47" grpId="0" animBg="1"/>
      <p:bldP spid="55" grpId="0" animBg="1"/>
      <p:bldP spid="56" grpId="0" animBg="1"/>
      <p:bldP spid="29" grpId="0"/>
      <p:bldP spid="30" grpId="0"/>
      <p:bldP spid="32" grpId="0" animBg="1"/>
      <p:bldP spid="33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2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What-If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Scenario … 1/2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86154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65960" y="6467854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756139"/>
            <a:ext cx="88392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Process of evaluating scenarios in order to predict their Effect (+</a:t>
            </a:r>
            <a:r>
              <a:rPr lang="en-US" sz="2400" dirty="0" err="1" smtClean="0"/>
              <a:t>ve</a:t>
            </a:r>
            <a:r>
              <a:rPr lang="en-US" sz="2400" dirty="0" smtClean="0"/>
              <a:t> or –</a:t>
            </a:r>
            <a:r>
              <a:rPr lang="en-US" sz="2400" dirty="0" err="1" smtClean="0"/>
              <a:t>ve</a:t>
            </a:r>
            <a:r>
              <a:rPr lang="en-US" sz="2400" dirty="0" smtClean="0"/>
              <a:t>) on Project Objectives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An </a:t>
            </a:r>
            <a:r>
              <a:rPr lang="en-US" sz="2400" dirty="0"/>
              <a:t>analysis of the </a:t>
            </a:r>
            <a:r>
              <a:rPr lang="en-US" sz="2400" dirty="0" smtClean="0"/>
              <a:t>question: </a:t>
            </a:r>
            <a:r>
              <a:rPr lang="en-US" sz="2400" i="1" dirty="0" smtClean="0"/>
              <a:t>“What </a:t>
            </a:r>
            <a:r>
              <a:rPr lang="en-US" sz="2400" i="1" dirty="0"/>
              <a:t>if the situation represented by scenario ‘X’ happens</a:t>
            </a:r>
            <a:r>
              <a:rPr lang="en-US" sz="2400" i="1" dirty="0" smtClean="0"/>
              <a:t>?”</a:t>
            </a:r>
            <a:r>
              <a:rPr lang="en-US" sz="2400" dirty="0" smtClean="0"/>
              <a:t> </a:t>
            </a:r>
            <a:r>
              <a:rPr lang="en-US" sz="2400" dirty="0" err="1" smtClean="0"/>
              <a:t>eg</a:t>
            </a:r>
            <a:r>
              <a:rPr lang="en-US" sz="2400" dirty="0" smtClean="0"/>
              <a:t> in a Wedding Project, an Event Manger may think of following situations for an inter-city </a:t>
            </a:r>
            <a:r>
              <a:rPr lang="en-US" sz="2400" i="1" dirty="0" err="1" smtClean="0"/>
              <a:t>barat</a:t>
            </a:r>
            <a:r>
              <a:rPr lang="en-US" sz="2400" dirty="0" smtClean="0"/>
              <a:t>:</a:t>
            </a:r>
            <a:endParaRPr lang="en-US" sz="2400" dirty="0"/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/>
              <a:t>What if a </a:t>
            </a:r>
            <a:r>
              <a:rPr lang="en-US" sz="2400" i="1" dirty="0" err="1"/>
              <a:t>dulha’s</a:t>
            </a:r>
            <a:r>
              <a:rPr lang="en-US" sz="2400" i="1" dirty="0"/>
              <a:t> dress does not fit?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the buses do not arrive?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a </a:t>
            </a:r>
            <a:r>
              <a:rPr lang="en-US" sz="2400" i="1" dirty="0" err="1" smtClean="0"/>
              <a:t>barat</a:t>
            </a:r>
            <a:r>
              <a:rPr lang="en-US" sz="2400" i="1" dirty="0" smtClean="0"/>
              <a:t> vehicle drops out or goes amiss?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dacoits greet the wedding party </a:t>
            </a:r>
            <a:r>
              <a:rPr lang="en-US" sz="2400" i="1" dirty="0" err="1" smtClean="0"/>
              <a:t>enroute</a:t>
            </a:r>
            <a:r>
              <a:rPr lang="en-US" sz="2400" i="1" dirty="0" smtClean="0"/>
              <a:t>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/>
              <a:t>What if buggy breaks down or does not turn up?</a:t>
            </a:r>
            <a:endParaRPr lang="en-US" sz="2400" i="1" dirty="0" smtClean="0"/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the band does not turn up?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</a:t>
            </a:r>
            <a:r>
              <a:rPr lang="en-US" sz="2400" i="1" dirty="0" err="1" smtClean="0"/>
              <a:t>barat</a:t>
            </a:r>
            <a:r>
              <a:rPr lang="en-US" sz="2400" i="1" dirty="0" smtClean="0"/>
              <a:t> reaches late?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bride </a:t>
            </a:r>
            <a:r>
              <a:rPr lang="en-US" sz="2400" i="1" dirty="0" err="1" smtClean="0"/>
              <a:t>walas</a:t>
            </a:r>
            <a:r>
              <a:rPr lang="en-US" sz="2400" i="1" dirty="0" smtClean="0"/>
              <a:t> delay the food?</a:t>
            </a:r>
          </a:p>
          <a:p>
            <a:pPr marL="342900" indent="-168275">
              <a:spcBef>
                <a:spcPts val="600"/>
              </a:spcBef>
              <a:buFontTx/>
              <a:buChar char="-"/>
            </a:pPr>
            <a:r>
              <a:rPr lang="en-US" sz="2400" i="1" dirty="0" smtClean="0"/>
              <a:t>What if the guests get food poisoning?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419100" y="6092214"/>
            <a:ext cx="1143000" cy="365125"/>
          </a:xfrm>
        </p:spPr>
        <p:txBody>
          <a:bodyPr/>
          <a:lstStyle/>
          <a:p>
            <a:r>
              <a:rPr lang="en-US" dirty="0" err="1" smtClean="0"/>
              <a:t>MEhsanSaeed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5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What-If Scenario … 2/2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4477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65960" y="6467854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803031"/>
            <a:ext cx="8839200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The event manager will prepare contingency plans for each of these scenarios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In General,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Schedule Network Analysis is performed using Schedule to compute difference scenarios such as delays in major component delivery, extension of specific engineering durations, force majeure etc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Outcome of analysis used to assess the Feasibility of the Project Schedule under adverse conditions, preparing Contingency &amp; Response Plans to overcome or mitigate he impact of the unexpected situations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Often, there is no way to meet the Schedule if these scenarios occur.  But it always makes sense to try to understand the impact they will have on the Schedule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A tool more for Risk Management than Time Management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1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133600" y="3200401"/>
            <a:ext cx="4953000" cy="3446583"/>
            <a:chOff x="2133600" y="3664465"/>
            <a:chExt cx="3971925" cy="306520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46" b="5456"/>
            <a:stretch/>
          </p:blipFill>
          <p:spPr bwMode="auto">
            <a:xfrm>
              <a:off x="2133600" y="3664465"/>
              <a:ext cx="3971925" cy="2710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350176" y="6360338"/>
              <a:ext cx="1755224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Project Duration</a:t>
              </a:r>
              <a:endParaRPr lang="en-US" b="1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Simulation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86155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65960" y="6467854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838200"/>
            <a:ext cx="883920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/>
              <a:t>Calculating Multiple Project Durations with different sets of activity Assumptions, usually using Probability Distributions constructed from the 3-Point Estimates to account for uncertainty </a:t>
            </a:r>
          </a:p>
          <a:p>
            <a:pPr marL="168275" indent="-1682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Example: Monte Carlo simulation in which a distribution of possible activity durations is defined for each activity and used to calculate a distribution of possible outcomes for the total project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05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29988" y="2048435"/>
            <a:ext cx="5232066" cy="2438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366064" y="2057400"/>
            <a:ext cx="3652430" cy="2438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1724"/>
            <a:ext cx="9144000" cy="55009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 Baseline vs Project Schedule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1/5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Predefined Process 7"/>
          <p:cNvSpPr>
            <a:spLocks noChangeAspect="1"/>
          </p:cNvSpPr>
          <p:nvPr/>
        </p:nvSpPr>
        <p:spPr>
          <a:xfrm>
            <a:off x="282388" y="2698376"/>
            <a:ext cx="1687526" cy="1130643"/>
          </a:xfrm>
          <a:prstGeom prst="flowChartPredefined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</a:pPr>
            <a:r>
              <a:rPr lang="en-US" sz="2000" b="1" dirty="0" smtClean="0">
                <a:solidFill>
                  <a:schemeClr val="tx1"/>
                </a:solidFill>
              </a:rPr>
              <a:t>Develop Schedule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5" name="Straight Arrow Connector 4"/>
          <p:cNvCxnSpPr>
            <a:stCxn id="8" idx="3"/>
            <a:endCxn id="13" idx="1"/>
          </p:cNvCxnSpPr>
          <p:nvPr/>
        </p:nvCxnSpPr>
        <p:spPr>
          <a:xfrm flipV="1">
            <a:off x="1969914" y="3249161"/>
            <a:ext cx="1120748" cy="1453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Process 12"/>
          <p:cNvSpPr>
            <a:spLocks noChangeAspect="1"/>
          </p:cNvSpPr>
          <p:nvPr/>
        </p:nvSpPr>
        <p:spPr>
          <a:xfrm>
            <a:off x="3090662" y="2683839"/>
            <a:ext cx="1687526" cy="1130643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</a:pPr>
            <a:r>
              <a:rPr lang="en-US" sz="2000" b="1" dirty="0" smtClean="0">
                <a:solidFill>
                  <a:schemeClr val="tx1"/>
                </a:solidFill>
              </a:rPr>
              <a:t>Approve (Baseline) the Schedule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12116" y="3249270"/>
            <a:ext cx="1418272" cy="326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0" indent="-1206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prstClr val="black"/>
                </a:solidFill>
              </a:rPr>
              <a:t>Schedule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16" name="Straight Arrow Connector 15"/>
          <p:cNvCxnSpPr>
            <a:stCxn id="13" idx="3"/>
            <a:endCxn id="17" idx="1"/>
          </p:cNvCxnSpPr>
          <p:nvPr/>
        </p:nvCxnSpPr>
        <p:spPr>
          <a:xfrm flipV="1">
            <a:off x="4778188" y="3235714"/>
            <a:ext cx="1284274" cy="1344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lowchart: Process 16"/>
          <p:cNvSpPr>
            <a:spLocks noChangeAspect="1"/>
          </p:cNvSpPr>
          <p:nvPr/>
        </p:nvSpPr>
        <p:spPr>
          <a:xfrm>
            <a:off x="6062462" y="2670392"/>
            <a:ext cx="1687526" cy="1130643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00"/>
              </a:lnSpc>
            </a:pPr>
            <a:r>
              <a:rPr lang="en-US" sz="2000" b="1" dirty="0" smtClean="0">
                <a:solidFill>
                  <a:schemeClr val="tx1"/>
                </a:solidFill>
              </a:rPr>
              <a:t>Add actual Schedule Performance Data (WPD)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67375" y="3272959"/>
            <a:ext cx="12790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0" indent="-1206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FF0066"/>
                </a:solidFill>
              </a:rPr>
              <a:t>Schedule Baseline</a:t>
            </a:r>
            <a:endParaRPr lang="en-US" b="1" dirty="0">
              <a:solidFill>
                <a:srgbClr val="FF0066"/>
              </a:solidFill>
            </a:endParaRPr>
          </a:p>
        </p:txBody>
      </p:sp>
      <p:cxnSp>
        <p:nvCxnSpPr>
          <p:cNvPr id="20" name="Straight Arrow Connector 19"/>
          <p:cNvCxnSpPr>
            <a:stCxn id="17" idx="3"/>
          </p:cNvCxnSpPr>
          <p:nvPr/>
        </p:nvCxnSpPr>
        <p:spPr>
          <a:xfrm>
            <a:off x="7749988" y="3235714"/>
            <a:ext cx="1190305" cy="4482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766069" y="3250548"/>
            <a:ext cx="14182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0" indent="-1206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prstClr val="black"/>
                </a:solidFill>
              </a:rPr>
              <a:t>Project Schedule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30188" y="2048435"/>
            <a:ext cx="1418272" cy="333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Planning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07916" y="2048435"/>
            <a:ext cx="1418272" cy="333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Execution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9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8" grpId="0" animBg="1"/>
      <p:bldP spid="13" grpId="0" animBg="1"/>
      <p:bldP spid="14" grpId="0"/>
      <p:bldP spid="17" grpId="0" animBg="1"/>
      <p:bldP spid="18" grpId="0"/>
      <p:bldP spid="22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7" y="-1724"/>
            <a:ext cx="9144000" cy="550092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 Baseline vs Project Schedule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2/5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447800" y="838200"/>
            <a:ext cx="6274067" cy="1554480"/>
            <a:chOff x="2014795" y="4534473"/>
            <a:chExt cx="5148005" cy="1275484"/>
          </a:xfrm>
        </p:grpSpPr>
        <p:grpSp>
          <p:nvGrpSpPr>
            <p:cNvPr id="8" name="Group 7"/>
            <p:cNvGrpSpPr/>
            <p:nvPr/>
          </p:nvGrpSpPr>
          <p:grpSpPr>
            <a:xfrm>
              <a:off x="2943523" y="5257800"/>
              <a:ext cx="3304877" cy="552157"/>
              <a:chOff x="53784" y="1564669"/>
              <a:chExt cx="3304877" cy="552157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53784" y="1568186"/>
                <a:ext cx="548640" cy="54864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F51801"/>
                    </a:solidFill>
                  </a:rPr>
                  <a:t>A/3</a:t>
                </a:r>
                <a:endParaRPr lang="en-US" sz="1600" b="1" dirty="0">
                  <a:solidFill>
                    <a:srgbClr val="F51801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981221" y="1564669"/>
                <a:ext cx="548640" cy="54864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F51801"/>
                    </a:solidFill>
                  </a:rPr>
                  <a:t>C/5</a:t>
                </a:r>
                <a:endParaRPr lang="en-US" sz="1600" b="1" dirty="0">
                  <a:solidFill>
                    <a:srgbClr val="F51801"/>
                  </a:solidFill>
                </a:endParaRPr>
              </a:p>
            </p:txBody>
          </p:sp>
          <p:cxnSp>
            <p:nvCxnSpPr>
              <p:cNvPr id="18" name="Elbow Connector 20"/>
              <p:cNvCxnSpPr>
                <a:stCxn id="16" idx="3"/>
                <a:endCxn id="17" idx="1"/>
              </p:cNvCxnSpPr>
              <p:nvPr/>
            </p:nvCxnSpPr>
            <p:spPr>
              <a:xfrm flipV="1">
                <a:off x="602424" y="1838989"/>
                <a:ext cx="378797" cy="3517"/>
              </a:xfrm>
              <a:prstGeom prst="straightConnector1">
                <a:avLst/>
              </a:prstGeom>
              <a:noFill/>
              <a:ln w="28575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1895621" y="1564669"/>
                <a:ext cx="548640" cy="54864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F51801"/>
                    </a:solidFill>
                  </a:rPr>
                  <a:t>D/4</a:t>
                </a:r>
                <a:endParaRPr lang="en-US" sz="1600" b="1" dirty="0">
                  <a:solidFill>
                    <a:srgbClr val="F51801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810021" y="1564669"/>
                <a:ext cx="548640" cy="54864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F51801"/>
                    </a:solidFill>
                  </a:rPr>
                  <a:t>E/6</a:t>
                </a:r>
                <a:endParaRPr lang="en-US" sz="1600" b="1" dirty="0">
                  <a:solidFill>
                    <a:srgbClr val="F51801"/>
                  </a:solidFill>
                </a:endParaRPr>
              </a:p>
            </p:txBody>
          </p:sp>
          <p:cxnSp>
            <p:nvCxnSpPr>
              <p:cNvPr id="21" name="Elbow Connector 24"/>
              <p:cNvCxnSpPr>
                <a:stCxn id="17" idx="3"/>
                <a:endCxn id="19" idx="1"/>
              </p:cNvCxnSpPr>
              <p:nvPr/>
            </p:nvCxnSpPr>
            <p:spPr>
              <a:xfrm>
                <a:off x="1529861" y="1838989"/>
                <a:ext cx="365760" cy="0"/>
              </a:xfrm>
              <a:prstGeom prst="straightConnector1">
                <a:avLst/>
              </a:prstGeom>
              <a:noFill/>
              <a:ln w="28575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Elbow Connector 26"/>
              <p:cNvCxnSpPr>
                <a:stCxn id="19" idx="3"/>
                <a:endCxn id="20" idx="1"/>
              </p:cNvCxnSpPr>
              <p:nvPr/>
            </p:nvCxnSpPr>
            <p:spPr>
              <a:xfrm>
                <a:off x="2444261" y="1838989"/>
                <a:ext cx="365760" cy="0"/>
              </a:xfrm>
              <a:prstGeom prst="straightConnector1">
                <a:avLst/>
              </a:prstGeom>
              <a:noFill/>
              <a:ln w="28575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" name="Rectangle 8"/>
            <p:cNvSpPr/>
            <p:nvPr/>
          </p:nvSpPr>
          <p:spPr>
            <a:xfrm>
              <a:off x="3859237" y="4534473"/>
              <a:ext cx="548640" cy="548640"/>
            </a:xfrm>
            <a:prstGeom prst="rect">
              <a:avLst/>
            </a:prstGeom>
            <a:noFill/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B/2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10" name="Elbow Connector 20"/>
            <p:cNvCxnSpPr>
              <a:stCxn id="16" idx="3"/>
              <a:endCxn id="9" idx="1"/>
            </p:cNvCxnSpPr>
            <p:nvPr/>
          </p:nvCxnSpPr>
          <p:spPr>
            <a:xfrm flipV="1">
              <a:off x="3492163" y="4808793"/>
              <a:ext cx="367074" cy="726844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lbow Connector 24"/>
            <p:cNvCxnSpPr>
              <a:stCxn id="9" idx="3"/>
              <a:endCxn id="19" idx="1"/>
            </p:cNvCxnSpPr>
            <p:nvPr/>
          </p:nvCxnSpPr>
          <p:spPr>
            <a:xfrm>
              <a:off x="4407877" y="4808793"/>
              <a:ext cx="377483" cy="723327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2014795" y="5254466"/>
              <a:ext cx="548640" cy="54864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51801"/>
                  </a:solidFill>
                </a:rPr>
                <a:t>ST</a:t>
              </a:r>
              <a:endParaRPr lang="en-US" sz="1400" b="1" dirty="0">
                <a:solidFill>
                  <a:srgbClr val="F5180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14160" y="5258618"/>
              <a:ext cx="548640" cy="54864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b="1" dirty="0" smtClean="0">
                  <a:solidFill>
                    <a:srgbClr val="F51801"/>
                  </a:solidFill>
                </a:rPr>
                <a:t>END</a:t>
              </a:r>
              <a:endParaRPr lang="en-US" sz="1400" b="1" dirty="0">
                <a:solidFill>
                  <a:srgbClr val="F51801"/>
                </a:solidFill>
              </a:endParaRPr>
            </a:p>
          </p:txBody>
        </p:sp>
        <p:cxnSp>
          <p:nvCxnSpPr>
            <p:cNvPr id="14" name="Elbow Connector 20"/>
            <p:cNvCxnSpPr>
              <a:stCxn id="12" idx="6"/>
              <a:endCxn id="16" idx="1"/>
            </p:cNvCxnSpPr>
            <p:nvPr/>
          </p:nvCxnSpPr>
          <p:spPr>
            <a:xfrm>
              <a:off x="2563435" y="5528786"/>
              <a:ext cx="380088" cy="6851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Elbow Connector 20"/>
            <p:cNvCxnSpPr>
              <a:stCxn id="20" idx="3"/>
              <a:endCxn id="13" idx="2"/>
            </p:cNvCxnSpPr>
            <p:nvPr/>
          </p:nvCxnSpPr>
          <p:spPr>
            <a:xfrm>
              <a:off x="6248400" y="5532120"/>
              <a:ext cx="365760" cy="81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34725" y="2590800"/>
            <a:ext cx="9067800" cy="1828800"/>
            <a:chOff x="34725" y="2690150"/>
            <a:chExt cx="9067800" cy="18288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3" r="25625" b="48518"/>
            <a:stretch/>
          </p:blipFill>
          <p:spPr>
            <a:xfrm>
              <a:off x="34725" y="2690150"/>
              <a:ext cx="9067800" cy="1828800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971800" y="3897868"/>
              <a:ext cx="23970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Schedule (Pre-Baseline)</a:t>
              </a:r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725" y="4572000"/>
            <a:ext cx="9067800" cy="2188514"/>
            <a:chOff x="34725" y="4724400"/>
            <a:chExt cx="9067800" cy="218851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24802" r="25626" b="48518"/>
            <a:stretch/>
          </p:blipFill>
          <p:spPr>
            <a:xfrm>
              <a:off x="34725" y="4724400"/>
              <a:ext cx="9067800" cy="182880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3546597" y="6107668"/>
              <a:ext cx="1927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Project Schedule</a:t>
              </a:r>
              <a:endParaRPr lang="en-US" sz="2000" dirty="0"/>
            </a:p>
          </p:txBody>
        </p:sp>
        <p:sp>
          <p:nvSpPr>
            <p:cNvPr id="25" name="Rectangular Callout 24"/>
            <p:cNvSpPr/>
            <p:nvPr/>
          </p:nvSpPr>
          <p:spPr>
            <a:xfrm>
              <a:off x="1233345" y="5806420"/>
              <a:ext cx="1223917" cy="695014"/>
            </a:xfrm>
            <a:prstGeom prst="wedgeRectCallout">
              <a:avLst>
                <a:gd name="adj1" fmla="val -43591"/>
                <a:gd name="adj2" fmla="val -137091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ts val="1400"/>
                </a:lnSpc>
              </a:pPr>
              <a:r>
                <a:rPr lang="en-US" dirty="0" smtClean="0">
                  <a:solidFill>
                    <a:schemeClr val="tx1"/>
                  </a:solidFill>
                </a:rPr>
                <a:t>Schedule Baseline     (Gray bars)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ular Callout 26"/>
            <p:cNvSpPr/>
            <p:nvPr/>
          </p:nvSpPr>
          <p:spPr>
            <a:xfrm>
              <a:off x="7510525" y="6089954"/>
              <a:ext cx="1116461" cy="822960"/>
            </a:xfrm>
            <a:prstGeom prst="wedgeRectCallout">
              <a:avLst>
                <a:gd name="adj1" fmla="val -71524"/>
                <a:gd name="adj2" fmla="val -7357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dirty="0" smtClean="0">
                  <a:solidFill>
                    <a:schemeClr val="tx1"/>
                  </a:solidFill>
                </a:rPr>
                <a:t>Running Schedule (Red or Blue Bars)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Action Button: Document 28">
            <a:hlinkClick r:id="rId5" action="ppaction://hlinkfile" highlightClick="1"/>
          </p:cNvPr>
          <p:cNvSpPr/>
          <p:nvPr/>
        </p:nvSpPr>
        <p:spPr>
          <a:xfrm>
            <a:off x="8626986" y="1170044"/>
            <a:ext cx="381000" cy="413004"/>
          </a:xfrm>
          <a:prstGeom prst="actionButtonDocumen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2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8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 Baseline vs Project Schedule … 3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/5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6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2" y="770965"/>
            <a:ext cx="872592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Schedule Baseline is an “approved” </a:t>
            </a:r>
            <a:r>
              <a:rPr lang="en-US" sz="2800" dirty="0" smtClean="0"/>
              <a:t>version, or a snapshot </a:t>
            </a:r>
            <a:r>
              <a:rPr lang="en-US" sz="2800" dirty="0"/>
              <a:t>of the Project </a:t>
            </a:r>
            <a:r>
              <a:rPr lang="en-US" sz="2800" dirty="0" smtClean="0"/>
              <a:t>Schedule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Project </a:t>
            </a:r>
            <a:r>
              <a:rPr lang="en-US" sz="2800" dirty="0"/>
              <a:t>Schedule is the “actual”, whereas Schedule Baseline is the “plan</a:t>
            </a:r>
            <a:r>
              <a:rPr lang="en-US" sz="2800" dirty="0" smtClean="0"/>
              <a:t>”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Schedule Baseline is a “Frozen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” 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document while Project Schedule is a “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Living” 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document</a:t>
            </a:r>
            <a:endParaRPr lang="en-US" sz="2000" dirty="0">
              <a:latin typeface="Arial" panose="020B0604020202020204" pitchFamily="34" charset="0"/>
            </a:endParaRP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Project </a:t>
            </a:r>
            <a:r>
              <a:rPr lang="en-US" sz="2800" dirty="0"/>
              <a:t>Schedule is a Project Document, whereas Schedule Baseline is a part of the Project Management </a:t>
            </a:r>
            <a:r>
              <a:rPr lang="en-US" sz="2800" dirty="0" smtClean="0"/>
              <a:t>Plan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Project Schedule is updated as the project is being executed, whereas Schedule Baseline is revised only as a result of an approved </a:t>
            </a:r>
            <a:r>
              <a:rPr lang="en-US" sz="2800" dirty="0" smtClean="0"/>
              <a:t>change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9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8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 Baseline vs Project Schedule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4/5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2" y="770965"/>
            <a:ext cx="872592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Schedule </a:t>
            </a:r>
            <a:r>
              <a:rPr lang="en-US" sz="2800" dirty="0"/>
              <a:t>performance is measured by comparing the actual (Project Schedule) vs the baseline (Schedule Baseline</a:t>
            </a:r>
            <a:r>
              <a:rPr lang="en-US" sz="2800" dirty="0" smtClean="0"/>
              <a:t>)</a:t>
            </a:r>
            <a:endParaRPr lang="en-US" sz="2800" dirty="0"/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/>
              <a:t>At the beginning of project execution, the Project Schedule is the same as the Schedule Baseline. As work is done on the project, the actual progress is updated on the project </a:t>
            </a:r>
            <a:r>
              <a:rPr lang="en-US" sz="2800" dirty="0" smtClean="0"/>
              <a:t>schedule</a:t>
            </a:r>
          </a:p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At </a:t>
            </a:r>
            <a:r>
              <a:rPr lang="en-US" sz="2800" dirty="0"/>
              <a:t>any given date, the latest version of the actual (project) schedule is referred to as the “Project Schedule</a:t>
            </a:r>
            <a:r>
              <a:rPr lang="en-US" sz="2800" dirty="0" smtClean="0"/>
              <a:t>”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99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" y="0"/>
            <a:ext cx="9144000" cy="54864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Baseline vs Project Schedule …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5/5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73742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72" y="770965"/>
            <a:ext cx="8725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spcBef>
                <a:spcPts val="1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800" dirty="0" smtClean="0"/>
              <a:t>Differences summed up: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MEhsanSaeed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357672"/>
              </p:ext>
            </p:extLst>
          </p:nvPr>
        </p:nvGraphicFramePr>
        <p:xfrm>
          <a:off x="457200" y="1447800"/>
          <a:ext cx="8382000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1000"/>
                <a:gridCol w="4191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Schedule Baseline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Project Schedule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Planned Schedule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Actual/Running Schedule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“Frozen” document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“Living” document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Part of the </a:t>
                      </a:r>
                      <a:r>
                        <a:rPr lang="en-US" sz="2400" dirty="0" err="1" smtClean="0"/>
                        <a:t>Proj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Mgt</a:t>
                      </a:r>
                      <a:r>
                        <a:rPr lang="en-US" sz="2400" dirty="0" smtClean="0"/>
                        <a:t> Plan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A Project Document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Revised only as a result of an Approved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buClr>
                          <a:srgbClr val="FF0000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US" sz="2400" dirty="0" smtClean="0"/>
                        <a:t>Updated as the project is being executed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33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" y="0"/>
            <a:ext cx="9144000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Processes in the Schedule Knowledge Area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9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-13855" y="587189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451051" y="1486048"/>
            <a:ext cx="10668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023263302"/>
              </p:ext>
            </p:extLst>
          </p:nvPr>
        </p:nvGraphicFramePr>
        <p:xfrm>
          <a:off x="182880" y="91440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1" name="Diagram 30"/>
          <p:cNvGraphicFramePr/>
          <p:nvPr>
            <p:extLst>
              <p:ext uri="{D42A27DB-BD31-4B8C-83A1-F6EECF244321}">
                <p14:modId xmlns:p14="http://schemas.microsoft.com/office/powerpoint/2010/main" val="1017031254"/>
              </p:ext>
            </p:extLst>
          </p:nvPr>
        </p:nvGraphicFramePr>
        <p:xfrm>
          <a:off x="182880" y="173736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600" y="546848"/>
            <a:ext cx="989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Process</a:t>
            </a:r>
            <a:endParaRPr lang="en-US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743943" y="561808"/>
            <a:ext cx="3252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Key Outputs</a:t>
            </a:r>
            <a:endParaRPr lang="en-US" sz="2000" b="1" dirty="0"/>
          </a:p>
        </p:txBody>
      </p:sp>
      <p:graphicFrame>
        <p:nvGraphicFramePr>
          <p:cNvPr id="34" name="Diagram 33"/>
          <p:cNvGraphicFramePr/>
          <p:nvPr>
            <p:extLst>
              <p:ext uri="{D42A27DB-BD31-4B8C-83A1-F6EECF244321}">
                <p14:modId xmlns:p14="http://schemas.microsoft.com/office/powerpoint/2010/main" val="648680517"/>
              </p:ext>
            </p:extLst>
          </p:nvPr>
        </p:nvGraphicFramePr>
        <p:xfrm>
          <a:off x="182880" y="256032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35" name="Diagram 34"/>
          <p:cNvGraphicFramePr/>
          <p:nvPr>
            <p:extLst>
              <p:ext uri="{D42A27DB-BD31-4B8C-83A1-F6EECF244321}">
                <p14:modId xmlns:p14="http://schemas.microsoft.com/office/powerpoint/2010/main" val="1024451723"/>
              </p:ext>
            </p:extLst>
          </p:nvPr>
        </p:nvGraphicFramePr>
        <p:xfrm>
          <a:off x="182880" y="338328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6" name="Diagram 35"/>
          <p:cNvGraphicFramePr/>
          <p:nvPr>
            <p:extLst>
              <p:ext uri="{D42A27DB-BD31-4B8C-83A1-F6EECF244321}">
                <p14:modId xmlns:p14="http://schemas.microsoft.com/office/powerpoint/2010/main" val="3799097645"/>
              </p:ext>
            </p:extLst>
          </p:nvPr>
        </p:nvGraphicFramePr>
        <p:xfrm>
          <a:off x="182880" y="420624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2174162676"/>
              </p:ext>
            </p:extLst>
          </p:nvPr>
        </p:nvGraphicFramePr>
        <p:xfrm>
          <a:off x="182880" y="502920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44" name="Diagram 43"/>
          <p:cNvGraphicFramePr/>
          <p:nvPr>
            <p:extLst>
              <p:ext uri="{D42A27DB-BD31-4B8C-83A1-F6EECF244321}">
                <p14:modId xmlns:p14="http://schemas.microsoft.com/office/powerpoint/2010/main" val="736257907"/>
              </p:ext>
            </p:extLst>
          </p:nvPr>
        </p:nvGraphicFramePr>
        <p:xfrm>
          <a:off x="182880" y="5852160"/>
          <a:ext cx="8654142" cy="822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</p:spTree>
    <p:extLst>
      <p:ext uri="{BB962C8B-B14F-4D97-AF65-F5344CB8AC3E}">
        <p14:creationId xmlns:p14="http://schemas.microsoft.com/office/powerpoint/2010/main" val="59084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dgm id="{FE898AEB-D0CF-4F9F-AE69-D7C6D01BE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dgm id="{286F30A0-5D74-41AA-A502-014106C0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dgm id="{A18CB558-A546-4D96-A142-FFD541E47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  <p:bldGraphic spid="31" grpId="0">
        <p:bldSub>
          <a:bldDgm bld="one"/>
        </p:bldSub>
      </p:bldGraphic>
      <p:bldP spid="8" grpId="0"/>
      <p:bldP spid="33" grpId="0"/>
      <p:bldGraphic spid="34" grpId="0">
        <p:bldSub>
          <a:bldDgm bld="one"/>
        </p:bldSub>
      </p:bldGraphic>
      <p:bldGraphic spid="35" grpId="0">
        <p:bldSub>
          <a:bldDgm bld="one"/>
        </p:bldSub>
      </p:bldGraphic>
      <p:bldGraphic spid="36" grpId="0">
        <p:bldSub>
          <a:bldDgm bld="one"/>
        </p:bldSub>
      </p:bldGraphic>
      <p:bldGraphic spid="37" grpId="0">
        <p:bldSub>
          <a:bldDgm bld="one"/>
        </p:bldSub>
      </p:bldGraphic>
      <p:bldGraphic spid="44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8160</TotalTime>
  <Words>2730</Words>
  <Application>Microsoft Office PowerPoint</Application>
  <PresentationFormat>On-screen Show (4:3)</PresentationFormat>
  <Paragraphs>774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Arial Narrow</vt:lpstr>
      <vt:lpstr>Calibri</vt:lpstr>
      <vt:lpstr>Wingdings</vt:lpstr>
      <vt:lpstr>Office Theme</vt:lpstr>
      <vt:lpstr>1_Office Theme</vt:lpstr>
      <vt:lpstr>Schedule Control</vt:lpstr>
      <vt:lpstr> Schedule Baseline</vt:lpstr>
      <vt:lpstr> Project Schedule</vt:lpstr>
      <vt:lpstr>Schedule Baseline vs Project Schedule … 1/5</vt:lpstr>
      <vt:lpstr>Schedule Baseline vs Project Schedule … 2/5</vt:lpstr>
      <vt:lpstr>Schedule Baseline vs Project Schedule … 3/5</vt:lpstr>
      <vt:lpstr>Schedule Baseline vs Project Schedule … 4/5</vt:lpstr>
      <vt:lpstr>Schedule Baseline vs Project Schedule … 5/5</vt:lpstr>
      <vt:lpstr>Processes in the Schedule Knowledge Area</vt:lpstr>
      <vt:lpstr>Control Schedule Inputs &amp; Outputs</vt:lpstr>
      <vt:lpstr>What Control Schedule Entails?</vt:lpstr>
      <vt:lpstr> Control Schedule Inputs</vt:lpstr>
      <vt:lpstr> Control Schedule Outputs</vt:lpstr>
      <vt:lpstr> Control Schedule Tools &amp; Techniques</vt:lpstr>
      <vt:lpstr> Trend Analysis</vt:lpstr>
      <vt:lpstr>Critical Path Method – MC Challenges when Multiple Paths Near Critical</vt:lpstr>
      <vt:lpstr>Critical Chain Method – MC Challenges when little Buffer on Feeder Path</vt:lpstr>
      <vt:lpstr> Resource Levelling … 1/3</vt:lpstr>
      <vt:lpstr> Resource Levelling … 2/3</vt:lpstr>
      <vt:lpstr> Resource Levelling … 3/3</vt:lpstr>
      <vt:lpstr> Resource Smoothing … 1/2</vt:lpstr>
      <vt:lpstr> Resource Smoothing … 2/2</vt:lpstr>
      <vt:lpstr> Crashing</vt:lpstr>
      <vt:lpstr> Fast Tracking</vt:lpstr>
      <vt:lpstr> Leads &amp; Lags … 1/6</vt:lpstr>
      <vt:lpstr> Leads &amp; Lags … 2/6</vt:lpstr>
      <vt:lpstr> Leads &amp; Lags … 3/6</vt:lpstr>
      <vt:lpstr> Leads &amp; Lags … 4/6</vt:lpstr>
      <vt:lpstr> Leads &amp; Lags … 5/6</vt:lpstr>
      <vt:lpstr> Leads &amp; Lags … 6/6</vt:lpstr>
      <vt:lpstr> What-If Scenario … 1/2</vt:lpstr>
      <vt:lpstr> What-If Scenario … 2/2</vt:lpstr>
      <vt:lpstr> Simulation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BU’s HEC Ranking</dc:title>
  <dc:creator>Pro-Rector</dc:creator>
  <cp:lastModifiedBy>01-198131-072</cp:lastModifiedBy>
  <cp:revision>954</cp:revision>
  <dcterms:created xsi:type="dcterms:W3CDTF">2006-08-16T00:00:00Z</dcterms:created>
  <dcterms:modified xsi:type="dcterms:W3CDTF">2016-01-31T12:02:13Z</dcterms:modified>
</cp:coreProperties>
</file>